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6"/>
  </p:notesMasterIdLst>
  <p:handoutMasterIdLst>
    <p:handoutMasterId r:id="rId47"/>
  </p:handoutMasterIdLst>
  <p:sldIdLst>
    <p:sldId id="256" r:id="rId2"/>
    <p:sldId id="261" r:id="rId3"/>
    <p:sldId id="334" r:id="rId4"/>
    <p:sldId id="257" r:id="rId5"/>
    <p:sldId id="319" r:id="rId6"/>
    <p:sldId id="342" r:id="rId7"/>
    <p:sldId id="306" r:id="rId8"/>
    <p:sldId id="335" r:id="rId9"/>
    <p:sldId id="336" r:id="rId10"/>
    <p:sldId id="337" r:id="rId11"/>
    <p:sldId id="338" r:id="rId12"/>
    <p:sldId id="339" r:id="rId13"/>
    <p:sldId id="340" r:id="rId14"/>
    <p:sldId id="341" r:id="rId15"/>
    <p:sldId id="316" r:id="rId16"/>
    <p:sldId id="317" r:id="rId17"/>
    <p:sldId id="272" r:id="rId18"/>
    <p:sldId id="260" r:id="rId19"/>
    <p:sldId id="264" r:id="rId20"/>
    <p:sldId id="278" r:id="rId21"/>
    <p:sldId id="324" r:id="rId22"/>
    <p:sldId id="325" r:id="rId23"/>
    <p:sldId id="318" r:id="rId24"/>
    <p:sldId id="326" r:id="rId25"/>
    <p:sldId id="282" r:id="rId26"/>
    <p:sldId id="330" r:id="rId27"/>
    <p:sldId id="327" r:id="rId28"/>
    <p:sldId id="328" r:id="rId29"/>
    <p:sldId id="329" r:id="rId30"/>
    <p:sldId id="276" r:id="rId31"/>
    <p:sldId id="277" r:id="rId32"/>
    <p:sldId id="263" r:id="rId33"/>
    <p:sldId id="273" r:id="rId34"/>
    <p:sldId id="274" r:id="rId35"/>
    <p:sldId id="275" r:id="rId36"/>
    <p:sldId id="280" r:id="rId37"/>
    <p:sldId id="331" r:id="rId38"/>
    <p:sldId id="332" r:id="rId39"/>
    <p:sldId id="310" r:id="rId40"/>
    <p:sldId id="311" r:id="rId41"/>
    <p:sldId id="312" r:id="rId42"/>
    <p:sldId id="313" r:id="rId43"/>
    <p:sldId id="333" r:id="rId44"/>
    <p:sldId id="309" r:id="rId4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FF00FF"/>
    <a:srgbClr val="D1FEC6"/>
    <a:srgbClr val="E1FEA0"/>
    <a:srgbClr val="FFCC99"/>
    <a:srgbClr val="48ACFE"/>
    <a:srgbClr val="FF9900"/>
    <a:srgbClr val="66FF33"/>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4FE4B7-A1EB-4AF0-B141-78CE81D3ABDB}" type="datetimeFigureOut">
              <a:rPr lang="en-US" smtClean="0"/>
              <a:pPr/>
              <a:t>6/24/2019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B5416A-855F-402A-B18B-B17EF132263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6F62C-4458-4CB2-A078-058EEACF5584}" type="datetimeFigureOut">
              <a:rPr lang="en-US" smtClean="0"/>
              <a:pPr/>
              <a:t>6/24/2019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557DBB-61AD-4E06-96DC-280640037CC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557DBB-61AD-4E06-96DC-280640037CCB}"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B9218A1-C487-426A-9D27-5540A23082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9A81AD7-BF6B-4730-98C5-3C3306C8F697}"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21507" name="Rectangle 2">
            <a:extLst>
              <a:ext uri="{FF2B5EF4-FFF2-40B4-BE49-F238E27FC236}">
                <a16:creationId xmlns:a16="http://schemas.microsoft.com/office/drawing/2014/main" id="{00914714-7373-4839-A239-B32353AB5CFF}"/>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D2F65F34-22CA-4EE4-A894-B26676BD8685}"/>
              </a:ext>
            </a:extLst>
          </p:cNvPr>
          <p:cNvSpPr>
            <a:spLocks noGrp="1" noChangeArrowheads="1"/>
          </p:cNvSpPr>
          <p:nvPr>
            <p:ph type="body" idx="1"/>
          </p:nvPr>
        </p:nvSpPr>
        <p:spPr>
          <a:xfrm>
            <a:off x="685800" y="4343400"/>
            <a:ext cx="5410200"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t>Team members need to understand and appreciate  the other individuals or personality types in their group.</a:t>
            </a:r>
          </a:p>
          <a:p>
            <a:pPr eaLnBrk="1" hangingPunct="1"/>
            <a:r>
              <a:rPr lang="en-US" altLang="en-US" sz="1000"/>
              <a:t>History of “type”</a:t>
            </a:r>
          </a:p>
          <a:p>
            <a:pPr eaLnBrk="1" hangingPunct="1"/>
            <a:r>
              <a:rPr lang="en-US" altLang="en-US" sz="1000"/>
              <a:t>In 1921, Carl Jung a psychoanalyst and disciple of Sigmund Freud realized that behavior that seemed unpredictable could be anticipated if one understood the underlying mental functions and attitudes people preferred and published his theory in a book called </a:t>
            </a:r>
            <a:r>
              <a:rPr lang="en-US" altLang="en-US" sz="1000" i="1"/>
              <a:t>Psychological Types.</a:t>
            </a:r>
          </a:p>
          <a:p>
            <a:pPr eaLnBrk="1" hangingPunct="1"/>
            <a:r>
              <a:rPr lang="en-US" altLang="en-US" sz="1000"/>
              <a:t>In 1923, Katharine Briggs read Jung’s book, adopted his model and interested her daughter Isabel Briggs Myers in the theory.  Myers and Briggs built on Jung’s work, expanded it and gave it a practical application.  They determined that there were four personality preference scales and 16 distinct personality types.  They developed and began giving their Myer-Briggs Type Indicator (MBTI) test instrument in the 1940s. The four scales are listed on the slide and the definitions of each end of a dimension is:</a:t>
            </a:r>
          </a:p>
          <a:p>
            <a:pPr eaLnBrk="1" hangingPunct="1"/>
            <a:r>
              <a:rPr lang="en-US" altLang="en-US" sz="1000"/>
              <a:t>Extraverts – focus their attention and energy  on the world outside of themselves; need to experience the world to understand it.</a:t>
            </a:r>
          </a:p>
          <a:p>
            <a:pPr eaLnBrk="1" hangingPunct="1"/>
            <a:r>
              <a:rPr lang="en-US" altLang="en-US" sz="1000"/>
              <a:t>Introverts – focus their attention and energy on the world inside of themselves; need to understand world before experiencing it.</a:t>
            </a:r>
          </a:p>
          <a:p>
            <a:pPr eaLnBrk="1" hangingPunct="1"/>
            <a:r>
              <a:rPr lang="en-US" altLang="en-US" sz="1000"/>
              <a:t>Sensors – Concentrate on what can be seen, heard, felt, smelled and tasted; focus on what is real and concrete</a:t>
            </a:r>
          </a:p>
          <a:p>
            <a:pPr eaLnBrk="1" hangingPunct="1"/>
            <a:r>
              <a:rPr lang="en-US" altLang="en-US" sz="1000"/>
              <a:t>iNtuitives – interested in meanings, relationships, and possibilities based on facts; focus on implications and inferences</a:t>
            </a:r>
          </a:p>
          <a:p>
            <a:pPr eaLnBrk="1" hangingPunct="1"/>
            <a:r>
              <a:rPr lang="en-US" altLang="en-US" sz="1000"/>
              <a:t>Thinkers – prefer decisions that make sense logically; make decisions by analyzing and weighing the evidence</a:t>
            </a:r>
          </a:p>
          <a:p>
            <a:pPr eaLnBrk="1" hangingPunct="1"/>
            <a:r>
              <a:rPr lang="en-US" altLang="en-US" sz="1000"/>
              <a:t>Feelers – make decisions on how much they care or what they feel is right; view themselves as empathetic and compassionate</a:t>
            </a:r>
          </a:p>
          <a:p>
            <a:pPr eaLnBrk="1" hangingPunct="1"/>
            <a:r>
              <a:rPr lang="en-US" altLang="en-US" sz="1000"/>
              <a:t>Judgers – seek to regulate and control life; like to have issues resolved</a:t>
            </a:r>
          </a:p>
          <a:p>
            <a:pPr eaLnBrk="1" hangingPunct="1"/>
            <a:r>
              <a:rPr lang="en-US" altLang="en-US" sz="1000"/>
              <a:t>Perceivers – seek to understand life rather than controlling it; like to stay open to all kinds of possibilities.</a:t>
            </a:r>
          </a:p>
        </p:txBody>
      </p:sp>
    </p:spTree>
    <p:extLst>
      <p:ext uri="{BB962C8B-B14F-4D97-AF65-F5344CB8AC3E}">
        <p14:creationId xmlns:p14="http://schemas.microsoft.com/office/powerpoint/2010/main" val="352927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0FDED17C-97A8-4A3D-AAFC-B80E22B46E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2A01AF-904E-4DE8-9FC6-816F8E7EB93F}"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23555" name="Rectangle 2">
            <a:extLst>
              <a:ext uri="{FF2B5EF4-FFF2-40B4-BE49-F238E27FC236}">
                <a16:creationId xmlns:a16="http://schemas.microsoft.com/office/drawing/2014/main" id="{06723012-6C4C-4FED-8F43-E72EC64E4C1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4384D757-3965-46CB-A1D8-6D0B0F0C05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be an effective team member:</a:t>
            </a:r>
          </a:p>
          <a:p>
            <a:pPr eaLnBrk="1" hangingPunct="1"/>
            <a:r>
              <a:rPr lang="en-US" altLang="en-US"/>
              <a:t>Extraverts should </a:t>
            </a:r>
          </a:p>
          <a:p>
            <a:pPr eaLnBrk="1" hangingPunct="1">
              <a:buFontTx/>
              <a:buChar char="•"/>
            </a:pPr>
            <a:r>
              <a:rPr lang="en-US" altLang="en-US"/>
              <a:t>Be prepared to stop before you fall into redundancy and overkill</a:t>
            </a:r>
          </a:p>
          <a:p>
            <a:pPr eaLnBrk="1" hangingPunct="1">
              <a:buFontTx/>
              <a:buChar char="•"/>
            </a:pPr>
            <a:r>
              <a:rPr lang="en-US" altLang="en-US"/>
              <a:t>Control your tendency to speak</a:t>
            </a:r>
          </a:p>
          <a:p>
            <a:pPr eaLnBrk="1" hangingPunct="1">
              <a:buFontTx/>
              <a:buChar char="•"/>
            </a:pPr>
            <a:r>
              <a:rPr lang="en-US" altLang="en-US"/>
              <a:t>Make a special effort to listen carefully, avoid interrupting</a:t>
            </a:r>
          </a:p>
          <a:p>
            <a:pPr eaLnBrk="1" hangingPunct="1">
              <a:buFontTx/>
              <a:buChar char="•"/>
            </a:pPr>
            <a:r>
              <a:rPr lang="en-US" altLang="en-US"/>
              <a:t>Stop, Look and Listen</a:t>
            </a:r>
          </a:p>
          <a:p>
            <a:pPr eaLnBrk="1" hangingPunct="1"/>
            <a:r>
              <a:rPr lang="en-US" altLang="en-US"/>
              <a:t>Introverts:</a:t>
            </a:r>
          </a:p>
          <a:p>
            <a:pPr eaLnBrk="1" hangingPunct="1">
              <a:buFontTx/>
              <a:buChar char="•"/>
            </a:pPr>
            <a:r>
              <a:rPr lang="en-US" altLang="en-US"/>
              <a:t>Share more quickly and spontaneously thoughts and ideas</a:t>
            </a:r>
          </a:p>
          <a:p>
            <a:pPr eaLnBrk="1" hangingPunct="1">
              <a:buFontTx/>
              <a:buChar char="•"/>
            </a:pPr>
            <a:r>
              <a:rPr lang="en-US" altLang="en-US"/>
              <a:t>Rule out nothing as being too trivial and meaningless</a:t>
            </a:r>
          </a:p>
          <a:p>
            <a:pPr eaLnBrk="1" hangingPunct="1">
              <a:buFontTx/>
              <a:buChar char="•"/>
            </a:pPr>
            <a:r>
              <a:rPr lang="en-US" altLang="en-US"/>
              <a:t>Don’t hold others to the first words out of their mouths.  Push for meaning and clarity</a:t>
            </a:r>
          </a:p>
          <a:p>
            <a:pPr eaLnBrk="1" hangingPunct="1"/>
            <a:endParaRPr lang="en-US" altLang="en-US"/>
          </a:p>
        </p:txBody>
      </p:sp>
    </p:spTree>
    <p:extLst>
      <p:ext uri="{BB962C8B-B14F-4D97-AF65-F5344CB8AC3E}">
        <p14:creationId xmlns:p14="http://schemas.microsoft.com/office/powerpoint/2010/main" val="3924723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1343EF9-BCCA-4C2C-AC41-AE5B7F26D4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7B8BE0-F63E-4ED1-8063-3D7FB8C4DE25}"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id="{35D1096C-4900-45FC-ACD2-446D33FFE701}"/>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805D96DF-F9AD-4CDC-8AC1-716EBBD3D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To be an effective team member:</a:t>
            </a:r>
          </a:p>
          <a:p>
            <a:pPr eaLnBrk="1" hangingPunct="1"/>
            <a:r>
              <a:rPr lang="en-US" altLang="en-US" dirty="0" err="1"/>
              <a:t>iNtuitive’s</a:t>
            </a:r>
            <a:r>
              <a:rPr lang="en-US" altLang="en-US" dirty="0"/>
              <a:t> should:</a:t>
            </a:r>
          </a:p>
          <a:p>
            <a:pPr eaLnBrk="1" hangingPunct="1">
              <a:buFontTx/>
              <a:buChar char="•"/>
            </a:pPr>
            <a:r>
              <a:rPr lang="en-US" altLang="en-US" dirty="0"/>
              <a:t>Use your imagination to show others  </a:t>
            </a:r>
          </a:p>
          <a:p>
            <a:pPr eaLnBrk="1" hangingPunct="1">
              <a:buFontTx/>
              <a:buChar char="•"/>
            </a:pPr>
            <a:r>
              <a:rPr lang="en-US" altLang="en-US" dirty="0"/>
              <a:t>Keep as many alternatives on the table as possible</a:t>
            </a:r>
          </a:p>
          <a:p>
            <a:pPr eaLnBrk="1" hangingPunct="1">
              <a:buFontTx/>
              <a:buChar char="•"/>
            </a:pPr>
            <a:r>
              <a:rPr lang="en-US" altLang="en-US" dirty="0"/>
              <a:t>Don’t let facts stifle your creativity</a:t>
            </a:r>
          </a:p>
          <a:p>
            <a:pPr eaLnBrk="1" hangingPunct="1"/>
            <a:endParaRPr lang="en-US" altLang="en-US" dirty="0"/>
          </a:p>
          <a:p>
            <a:pPr eaLnBrk="1" hangingPunct="1"/>
            <a:r>
              <a:rPr lang="en-US" altLang="en-US" dirty="0"/>
              <a:t>Sensor’s should:</a:t>
            </a:r>
          </a:p>
          <a:p>
            <a:pPr eaLnBrk="1" hangingPunct="1">
              <a:buFontTx/>
              <a:buChar char="•"/>
            </a:pPr>
            <a:r>
              <a:rPr lang="en-US" altLang="en-US" dirty="0"/>
              <a:t>Express the problem in real, tangible and specific terms.</a:t>
            </a:r>
          </a:p>
          <a:p>
            <a:pPr eaLnBrk="1" hangingPunct="1">
              <a:buFontTx/>
              <a:buChar char="•"/>
            </a:pPr>
            <a:r>
              <a:rPr lang="en-US" altLang="en-US" dirty="0"/>
              <a:t>Demand that terms be defined and described accurately  and quoted facts are real</a:t>
            </a:r>
          </a:p>
          <a:p>
            <a:pPr eaLnBrk="1" hangingPunct="1">
              <a:buFontTx/>
              <a:buChar char="•"/>
            </a:pPr>
            <a:r>
              <a:rPr lang="en-US" altLang="en-US" dirty="0"/>
              <a:t>Continue to push for common sense</a:t>
            </a:r>
          </a:p>
          <a:p>
            <a:pPr eaLnBrk="1" hangingPunct="1"/>
            <a:endParaRPr lang="en-US" altLang="en-US" dirty="0"/>
          </a:p>
        </p:txBody>
      </p:sp>
    </p:spTree>
    <p:extLst>
      <p:ext uri="{BB962C8B-B14F-4D97-AF65-F5344CB8AC3E}">
        <p14:creationId xmlns:p14="http://schemas.microsoft.com/office/powerpoint/2010/main" val="4097677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1A67BDD2-B3A0-40E9-9DA9-C4E97BFDFB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EB728C-4814-4AE7-8300-660A59B9DF67}"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27651" name="Rectangle 2">
            <a:extLst>
              <a:ext uri="{FF2B5EF4-FFF2-40B4-BE49-F238E27FC236}">
                <a16:creationId xmlns:a16="http://schemas.microsoft.com/office/drawing/2014/main" id="{AA4D0B91-B8E9-417A-8792-7AA8BD9D91DC}"/>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9A7F09F-4012-44DA-93ED-AFC37B3C9B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In order to be an effective team member:</a:t>
            </a:r>
          </a:p>
          <a:p>
            <a:pPr eaLnBrk="1" hangingPunct="1"/>
            <a:r>
              <a:rPr lang="en-US" altLang="en-US"/>
              <a:t>Thinker’s should:</a:t>
            </a:r>
          </a:p>
          <a:p>
            <a:pPr eaLnBrk="1" hangingPunct="1">
              <a:buFontTx/>
              <a:buChar char="•"/>
            </a:pPr>
            <a:r>
              <a:rPr lang="en-US" altLang="en-US"/>
              <a:t>Help others sort out where and when they become too attached to the problem.</a:t>
            </a:r>
          </a:p>
          <a:p>
            <a:pPr eaLnBrk="1" hangingPunct="1">
              <a:buFontTx/>
              <a:buChar char="•"/>
            </a:pPr>
            <a:r>
              <a:rPr lang="en-US" altLang="en-US"/>
              <a:t>Continue to push for precision. Redefine and rephrase the idea</a:t>
            </a:r>
          </a:p>
          <a:p>
            <a:pPr eaLnBrk="1" hangingPunct="1"/>
            <a:r>
              <a:rPr lang="en-US" altLang="en-US"/>
              <a:t>Feeler’s should:</a:t>
            </a:r>
          </a:p>
          <a:p>
            <a:pPr eaLnBrk="1" hangingPunct="1">
              <a:buFontTx/>
              <a:buChar char="•"/>
            </a:pPr>
            <a:r>
              <a:rPr lang="en-US" altLang="en-US"/>
              <a:t>Admit when your personal values are clouding an issue</a:t>
            </a:r>
          </a:p>
          <a:p>
            <a:pPr eaLnBrk="1" hangingPunct="1">
              <a:buFontTx/>
              <a:buChar char="•"/>
            </a:pPr>
            <a:r>
              <a:rPr lang="en-US" altLang="en-US"/>
              <a:t>Make sure everyone gets a chance to speak, is listened to and is affirmed in their ideas, but don’t overemphasize harmony.</a:t>
            </a:r>
          </a:p>
          <a:p>
            <a:pPr eaLnBrk="1" hangingPunct="1"/>
            <a:endParaRPr lang="en-US" altLang="en-US"/>
          </a:p>
        </p:txBody>
      </p:sp>
    </p:spTree>
    <p:extLst>
      <p:ext uri="{BB962C8B-B14F-4D97-AF65-F5344CB8AC3E}">
        <p14:creationId xmlns:p14="http://schemas.microsoft.com/office/powerpoint/2010/main" val="1981918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4DA2D0AE-F309-41EB-9876-96089E989A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D1DF43-174F-42A4-B5B3-C6C81A490362}"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id="{E00FA7BE-D8A4-4D1F-8665-A313FDDD448F}"/>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0A21F12-6CB8-4949-A2CB-03E364492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To be an effective team member:</a:t>
            </a:r>
          </a:p>
          <a:p>
            <a:pPr eaLnBrk="1" hangingPunct="1"/>
            <a:r>
              <a:rPr lang="en-US" altLang="en-US"/>
              <a:t>Judger’s should:</a:t>
            </a:r>
          </a:p>
          <a:p>
            <a:pPr eaLnBrk="1" hangingPunct="1">
              <a:buFontTx/>
              <a:buChar char="•"/>
            </a:pPr>
            <a:r>
              <a:rPr lang="en-US" altLang="en-US"/>
              <a:t>Keep the process or task oriented</a:t>
            </a:r>
          </a:p>
          <a:p>
            <a:pPr eaLnBrk="1" hangingPunct="1">
              <a:buFontTx/>
              <a:buChar char="•"/>
            </a:pPr>
            <a:r>
              <a:rPr lang="en-US" altLang="en-US"/>
              <a:t>Help bring definition to the process</a:t>
            </a:r>
          </a:p>
          <a:p>
            <a:pPr eaLnBrk="1" hangingPunct="1">
              <a:buFontTx/>
              <a:buChar char="•"/>
            </a:pPr>
            <a:r>
              <a:rPr lang="en-US" altLang="en-US"/>
              <a:t>Make sure that the goals are turned into action</a:t>
            </a:r>
          </a:p>
          <a:p>
            <a:pPr eaLnBrk="1" hangingPunct="1"/>
            <a:endParaRPr lang="en-US" altLang="en-US"/>
          </a:p>
          <a:p>
            <a:pPr eaLnBrk="1" hangingPunct="1"/>
            <a:r>
              <a:rPr lang="en-US" altLang="en-US"/>
              <a:t>Perceiver’s should:</a:t>
            </a:r>
          </a:p>
          <a:p>
            <a:pPr eaLnBrk="1" hangingPunct="1">
              <a:buFontTx/>
              <a:buChar char="•"/>
            </a:pPr>
            <a:r>
              <a:rPr lang="en-US" altLang="en-US"/>
              <a:t>Help keep everyone from going with the first solution</a:t>
            </a:r>
          </a:p>
          <a:p>
            <a:pPr eaLnBrk="1" hangingPunct="1">
              <a:buFontTx/>
              <a:buChar char="•"/>
            </a:pPr>
            <a:r>
              <a:rPr lang="en-US" altLang="en-US"/>
              <a:t>Play the devil’s advocate</a:t>
            </a:r>
          </a:p>
          <a:p>
            <a:pPr eaLnBrk="1" hangingPunct="1">
              <a:buFontTx/>
              <a:buChar char="•"/>
            </a:pPr>
            <a:r>
              <a:rPr lang="en-US" altLang="en-US"/>
              <a:t>Don’t keep offering new ideas once the group has defined a solution</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233719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55FEA9E-0549-4ECE-A672-1A4A77447B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0C50F0-0AB8-406D-9080-0DD262C3E58B}"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id="{06A2CB1A-7DFA-4C06-B8B6-E33FE49C063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2161FF3A-F12D-4FD9-8893-7C1B1969E0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There are several online tests that the participants can take to help them identify their personalities.   If time permits you may want to pause here and have the participants take one of the tests and discuss the results</a:t>
            </a:r>
          </a:p>
          <a:p>
            <a:pPr eaLnBrk="1" hangingPunct="1"/>
            <a:endParaRPr lang="en-US" altLang="en-US" dirty="0"/>
          </a:p>
          <a:p>
            <a:pPr eaLnBrk="1" hangingPunct="1"/>
            <a:r>
              <a:rPr lang="en-US" altLang="en-US" dirty="0"/>
              <a:t>Its these personality types that individuals bring to their team during the forming stage.  Helping understanding the different types will help the individuals  begin to work together.</a:t>
            </a:r>
          </a:p>
        </p:txBody>
      </p:sp>
    </p:spTree>
    <p:extLst>
      <p:ext uri="{BB962C8B-B14F-4D97-AF65-F5344CB8AC3E}">
        <p14:creationId xmlns:p14="http://schemas.microsoft.com/office/powerpoint/2010/main" val="1867840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819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6329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9148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C433FF2D-1679-443C-A1A7-6886B0B37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326921-7CD0-46CD-A180-D83A57D15C89}"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56323" name="Rectangle 2">
            <a:extLst>
              <a:ext uri="{FF2B5EF4-FFF2-40B4-BE49-F238E27FC236}">
                <a16:creationId xmlns:a16="http://schemas.microsoft.com/office/drawing/2014/main" id="{FFDC9991-54D2-49A9-B6CE-A0AB3ABC2D3F}"/>
              </a:ext>
            </a:extLst>
          </p:cNvPr>
          <p:cNvSpPr>
            <a:spLocks noGrp="1" noRot="1" noChangeAspect="1" noChangeArrowheads="1" noTextEdit="1"/>
          </p:cNvSpPr>
          <p:nvPr>
            <p:ph type="sldImg"/>
          </p:nvPr>
        </p:nvSpPr>
        <p:spPr>
          <a:solidFill>
            <a:srgbClr val="FFFFFF"/>
          </a:solidFill>
          <a:ln/>
        </p:spPr>
      </p:sp>
      <p:sp>
        <p:nvSpPr>
          <p:cNvPr id="56324" name="Rectangle 3">
            <a:extLst>
              <a:ext uri="{FF2B5EF4-FFF2-40B4-BE49-F238E27FC236}">
                <a16:creationId xmlns:a16="http://schemas.microsoft.com/office/drawing/2014/main" id="{0610A7CF-E842-4E26-A7DE-349E697AD48B}"/>
              </a:ext>
            </a:extLst>
          </p:cNvPr>
          <p:cNvSpPr>
            <a:spLocks noGrp="1" noChangeArrowheads="1"/>
          </p:cNvSpPr>
          <p:nvPr>
            <p:ph type="body" idx="1"/>
          </p:nvPr>
        </p:nvSpPr>
        <p:spPr>
          <a:solidFill>
            <a:srgbClr val="FFFFFF"/>
          </a:solidFill>
          <a:ln>
            <a:solidFill>
              <a:srgbClr val="000000"/>
            </a:solidFill>
          </a:ln>
        </p:spPr>
        <p:txBody>
          <a:bodyPr/>
          <a:lstStyle/>
          <a:p>
            <a:pPr eaLnBrk="1" hangingPunct="1">
              <a:buFontTx/>
              <a:buChar char="•"/>
            </a:pPr>
            <a:r>
              <a:rPr lang="en-US" altLang="en-US" dirty="0"/>
              <a:t>Clear communication:  Speak with clarity and be succinct.  Listen actively; explore rather than debate each speaker’s ideas.  Avoid interrupting.</a:t>
            </a:r>
          </a:p>
          <a:p>
            <a:pPr eaLnBrk="1" hangingPunct="1">
              <a:buFontTx/>
              <a:buChar char="•"/>
            </a:pPr>
            <a:r>
              <a:rPr lang="en-US" altLang="en-US" dirty="0"/>
              <a:t>Beneficial team behaviors:  Should encourage all members to use the skills and practices that make discussions and meetings more effective; suggest procedures for meeting goals, clarify or elaborate on ideas; keep the discussion from digressing</a:t>
            </a:r>
          </a:p>
          <a:p>
            <a:pPr eaLnBrk="1" hangingPunct="1">
              <a:buFontTx/>
              <a:buChar char="•"/>
            </a:pPr>
            <a:r>
              <a:rPr lang="en-US" altLang="en-US" dirty="0"/>
              <a:t>Well-defined decision procedures:  discuss how decisions will be made; use data as a basis of decisions; explore important issues by polling</a:t>
            </a:r>
          </a:p>
          <a:p>
            <a:pPr eaLnBrk="1" hangingPunct="1">
              <a:buFontTx/>
              <a:buChar char="•"/>
            </a:pPr>
            <a:r>
              <a:rPr lang="en-US" altLang="en-US" dirty="0"/>
              <a:t>Balanced participation:  Everyone should participate in discussions and decisions, share commitment to the project’s success and contribute their talents</a:t>
            </a:r>
          </a:p>
          <a:p>
            <a:pPr eaLnBrk="1" hangingPunct="1">
              <a:buFontTx/>
              <a:buChar char="•"/>
            </a:pPr>
            <a:r>
              <a:rPr lang="en-US" altLang="en-US" dirty="0"/>
              <a:t>Established ground rules:  Establish ground rules for what will and will not be tolerated in the team</a:t>
            </a:r>
          </a:p>
          <a:p>
            <a:pPr eaLnBrk="1" hangingPunct="1">
              <a:buFontTx/>
              <a:buChar char="•"/>
            </a:pPr>
            <a:r>
              <a:rPr lang="en-US" altLang="en-US" dirty="0"/>
              <a:t>Awareness of group process:  Be sensitive to nonverbal communication; be aware of the group process and how the team works together</a:t>
            </a:r>
          </a:p>
          <a:p>
            <a:pPr eaLnBrk="1" hangingPunct="1">
              <a:buFontTx/>
              <a:buChar char="•"/>
            </a:pPr>
            <a:r>
              <a:rPr lang="en-US" altLang="en-US" dirty="0"/>
              <a:t>Use the scientific approach:  Of course this is the underlying assumption in a project development, but in team building it helps members avoid team problems and disagreements.  Opinions must be supported by data</a:t>
            </a:r>
          </a:p>
          <a:p>
            <a:pPr eaLnBrk="1" hangingPunct="1">
              <a:buFontTx/>
              <a:buChar char="•"/>
            </a:pPr>
            <a:endParaRPr lang="en-US" altLang="en-US" dirty="0"/>
          </a:p>
        </p:txBody>
      </p:sp>
    </p:spTree>
    <p:extLst>
      <p:ext uri="{BB962C8B-B14F-4D97-AF65-F5344CB8AC3E}">
        <p14:creationId xmlns:p14="http://schemas.microsoft.com/office/powerpoint/2010/main" val="299873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A843C93-A3A6-4480-A64E-29A902D106E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8A3551-93F2-40AF-A84A-3A2995B975FF}"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54275" name="Rectangle 2">
            <a:extLst>
              <a:ext uri="{FF2B5EF4-FFF2-40B4-BE49-F238E27FC236}">
                <a16:creationId xmlns:a16="http://schemas.microsoft.com/office/drawing/2014/main" id="{788988F3-9D31-490F-94C2-151EC220DA2B}"/>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BEEBF0CB-EA9C-4992-B269-477F390F70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To summarize, even though these points are addressing teams in the workplace, they are applicable in the classroom setting.  They can also form part of the rubric to evaluate the team’s performance.</a:t>
            </a:r>
          </a:p>
          <a:p>
            <a:pPr eaLnBrk="1" hangingPunct="1">
              <a:buFontTx/>
              <a:buChar char="•"/>
            </a:pPr>
            <a:r>
              <a:rPr lang="en-US" altLang="en-US" dirty="0"/>
              <a:t>Clarity in team goals:  has a clear vision and can progress steadily toward its goals.  </a:t>
            </a:r>
          </a:p>
          <a:p>
            <a:pPr eaLnBrk="1" hangingPunct="1">
              <a:buFontTx/>
              <a:buChar char="•"/>
            </a:pPr>
            <a:r>
              <a:rPr lang="en-US" altLang="en-US" dirty="0"/>
              <a:t>A work plan:  helps team determine what advice, assistance, and other resources they need from teachers, mentors or research</a:t>
            </a:r>
          </a:p>
          <a:p>
            <a:pPr eaLnBrk="1" hangingPunct="1">
              <a:buFontTx/>
              <a:buChar char="•"/>
            </a:pPr>
            <a:r>
              <a:rPr lang="en-US" altLang="en-US" dirty="0"/>
              <a:t>Clearly defined role: Uses each member’s talents and involves everyone in team activities so no one feels left out.   </a:t>
            </a:r>
          </a:p>
        </p:txBody>
      </p:sp>
    </p:spTree>
    <p:extLst>
      <p:ext uri="{BB962C8B-B14F-4D97-AF65-F5344CB8AC3E}">
        <p14:creationId xmlns:p14="http://schemas.microsoft.com/office/powerpoint/2010/main" val="348673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A9DAB47C-3EC6-4E56-966D-C76482E80E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F008A3-6815-45BC-9DDD-5C5EFBB721EB}"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15363" name="Rectangle 2">
            <a:extLst>
              <a:ext uri="{FF2B5EF4-FFF2-40B4-BE49-F238E27FC236}">
                <a16:creationId xmlns:a16="http://schemas.microsoft.com/office/drawing/2014/main" id="{FB1C7147-9446-4455-9D74-914AC71E19B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E4A64AE-130A-4863-B062-414A13274E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As the team matures, members gradually learn to cope with each other and the pressures that they face.  As a result, the team goes through the fairly predictable stages noted on the slide.  </a:t>
            </a:r>
          </a:p>
        </p:txBody>
      </p:sp>
    </p:spTree>
    <p:extLst>
      <p:ext uri="{BB962C8B-B14F-4D97-AF65-F5344CB8AC3E}">
        <p14:creationId xmlns:p14="http://schemas.microsoft.com/office/powerpoint/2010/main" val="402299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A3B2C91-7361-4B2D-A29A-7E69ABAC84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2E63D3-230A-4EF4-A26A-531A4CAF8C1D}"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17411" name="Rectangle 2">
            <a:extLst>
              <a:ext uri="{FF2B5EF4-FFF2-40B4-BE49-F238E27FC236}">
                <a16:creationId xmlns:a16="http://schemas.microsoft.com/office/drawing/2014/main" id="{9E6254AC-1F62-44CD-BEE3-5A9A81A65919}"/>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8F10C4C5-182D-4B7A-84D5-78E384F0C6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To help the students adapt to their team, it might be wise to have them to simple activities to build trust and establish communication between the members.  However, in the context of the computational science project many of the forming actions are undertaken as the team determines what their project topic will be and narrows the focus to reach their project goal.  Teachers can help students as they "form" their teams by making sure that they understand the process they will go through to get their topic.</a:t>
            </a:r>
          </a:p>
          <a:p>
            <a:pPr eaLnBrk="1" hangingPunct="1"/>
            <a:endParaRPr lang="en-US" altLang="en-US" dirty="0"/>
          </a:p>
          <a:p>
            <a:pPr eaLnBrk="1" hangingPunct="1"/>
            <a:r>
              <a:rPr lang="en-US" altLang="en-US" dirty="0"/>
              <a:t> You may want to include some activities to illustrate trust and/or communication skills in a team.</a:t>
            </a:r>
          </a:p>
        </p:txBody>
      </p:sp>
    </p:spTree>
    <p:extLst>
      <p:ext uri="{BB962C8B-B14F-4D97-AF65-F5344CB8AC3E}">
        <p14:creationId xmlns:p14="http://schemas.microsoft.com/office/powerpoint/2010/main" val="148012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3E8C3431-A6C6-4AA3-85F3-09B51CCF2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857D0C-D03A-4319-B0CD-19314D40F41C}" type="slidenum">
              <a:rPr lang="en-US" altLang="en-US">
                <a:latin typeface="Times New Roman" panose="02020603050405020304" pitchFamily="18" charset="0"/>
              </a:rPr>
              <a:pPr/>
              <a:t>19</a:t>
            </a:fld>
            <a:endParaRPr lang="en-US"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id="{32DF3B69-BBC1-42BB-95BB-E524029D6B7A}"/>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31BB79CA-187F-44B0-9F0C-85C972644D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This is probably the most difficult stage for the team.  They may be floundering trying to find a project topic that is narrow enough to study or a mentor to help them.  They begin to realize that this project is different than other ones that they have done in the past.   Teachers can help students through this stage by encouraging members to use their individual skills and assume more responsibilities.</a:t>
            </a:r>
          </a:p>
          <a:p>
            <a:pPr eaLnBrk="1" hangingPunct="1"/>
            <a:endParaRPr lang="en-US" altLang="en-US"/>
          </a:p>
          <a:p>
            <a:pPr eaLnBrk="1" hangingPunct="1"/>
            <a:r>
              <a:rPr lang="en-US" altLang="en-US"/>
              <a:t>Understanding how  personality types interact  can ease some of the tensions in  the storming stage.</a:t>
            </a:r>
          </a:p>
        </p:txBody>
      </p:sp>
    </p:spTree>
    <p:extLst>
      <p:ext uri="{BB962C8B-B14F-4D97-AF65-F5344CB8AC3E}">
        <p14:creationId xmlns:p14="http://schemas.microsoft.com/office/powerpoint/2010/main" val="44254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3DF07B3-95C0-4D76-8653-AF07542BE2B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420A43-93E3-47AB-BCCB-4F0925CBD3DA}" type="slidenum">
              <a:rPr lang="en-US" altLang="en-US">
                <a:latin typeface="Times New Roman" panose="02020603050405020304" pitchFamily="18" charset="0"/>
              </a:rPr>
              <a:pPr/>
              <a:t>20</a:t>
            </a:fld>
            <a:endParaRPr lang="en-US" altLang="en-US">
              <a:latin typeface="Times New Roman" panose="02020603050405020304" pitchFamily="18" charset="0"/>
            </a:endParaRPr>
          </a:p>
        </p:txBody>
      </p:sp>
      <p:sp>
        <p:nvSpPr>
          <p:cNvPr id="35843" name="Rectangle 2">
            <a:extLst>
              <a:ext uri="{FF2B5EF4-FFF2-40B4-BE49-F238E27FC236}">
                <a16:creationId xmlns:a16="http://schemas.microsoft.com/office/drawing/2014/main" id="{F6BF46B7-7F22-4037-B932-49699D57B70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499AA563-7A3C-48D6-A103-A205F988B8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As a teacher, you can help your students when they are in the “storming” stage, by focusing their attention on the questions above.   The students may want to answer the first question both in general terms and more specifically, in conjunction with their project goals.    </a:t>
            </a:r>
          </a:p>
        </p:txBody>
      </p:sp>
    </p:spTree>
    <p:extLst>
      <p:ext uri="{BB962C8B-B14F-4D97-AF65-F5344CB8AC3E}">
        <p14:creationId xmlns:p14="http://schemas.microsoft.com/office/powerpoint/2010/main" val="442885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AF31D3A-62B1-4E0E-88A6-B9DCCEFA9D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ABF4255-9298-42B9-B418-CF223BE34ACF}" type="slidenum">
              <a:rPr lang="en-US" altLang="en-US">
                <a:latin typeface="Times New Roman" panose="02020603050405020304" pitchFamily="18" charset="0"/>
              </a:rPr>
              <a:pPr/>
              <a:t>21</a:t>
            </a:fld>
            <a:endParaRPr lang="en-US" altLang="en-US">
              <a:latin typeface="Times New Roman" panose="02020603050405020304" pitchFamily="18" charset="0"/>
            </a:endParaRPr>
          </a:p>
        </p:txBody>
      </p:sp>
      <p:sp>
        <p:nvSpPr>
          <p:cNvPr id="41987" name="Rectangle 2">
            <a:extLst>
              <a:ext uri="{FF2B5EF4-FFF2-40B4-BE49-F238E27FC236}">
                <a16:creationId xmlns:a16="http://schemas.microsoft.com/office/drawing/2014/main" id="{D2B63E1B-A9C2-4B95-A96E-3D49FE9AF5AF}"/>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7FB17331-28DE-4233-860E-8A6D402740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During this stage, team members begin to work out their differences and now have more time and energy to spend on their work.   Thus they are able to start making significant progress.   </a:t>
            </a:r>
          </a:p>
          <a:p>
            <a:pPr eaLnBrk="1" hangingPunct="1"/>
            <a:endParaRPr lang="en-US" altLang="en-US"/>
          </a:p>
          <a:p>
            <a:pPr eaLnBrk="1" hangingPunct="1"/>
            <a:r>
              <a:rPr lang="en-US" altLang="en-US"/>
              <a:t>In the context of the computational science project, the students have probably found a mentor who is helping them and have narrowed  their project focus.  </a:t>
            </a:r>
          </a:p>
          <a:p>
            <a:pPr eaLnBrk="1" hangingPunct="1"/>
            <a:endParaRPr lang="en-US" altLang="en-US"/>
          </a:p>
        </p:txBody>
      </p:sp>
    </p:spTree>
    <p:extLst>
      <p:ext uri="{BB962C8B-B14F-4D97-AF65-F5344CB8AC3E}">
        <p14:creationId xmlns:p14="http://schemas.microsoft.com/office/powerpoint/2010/main" val="622686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1739D88A-FCEE-4180-8A01-289E5E4E59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B213F0-12D7-40EC-9A9D-989AF5B37585}"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52227" name="Rectangle 2">
            <a:extLst>
              <a:ext uri="{FF2B5EF4-FFF2-40B4-BE49-F238E27FC236}">
                <a16:creationId xmlns:a16="http://schemas.microsoft.com/office/drawing/2014/main" id="{5B6A22D3-A128-4106-A135-C6B1163D395F}"/>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6B7C5E0C-9494-4766-9131-437A98C344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During the performing stage, the team is now an effective and cohesive unit.  As a team, the emphasize quality work; utilize each member’s talents; meet deadlines; and continue to work on team commitment.</a:t>
            </a:r>
          </a:p>
          <a:p>
            <a:pPr eaLnBrk="1" hangingPunct="1"/>
            <a:endParaRPr lang="en-US" altLang="en-US"/>
          </a:p>
          <a:p>
            <a:pPr eaLnBrk="1" hangingPunct="1"/>
            <a:r>
              <a:rPr lang="en-US" altLang="en-US"/>
              <a:t>Examples of the results of good team work can be seen on the Video tapes and CDs from the National Expos.   The presentation itself is an example of team work.</a:t>
            </a:r>
          </a:p>
          <a:p>
            <a:pPr eaLnBrk="1" hangingPunct="1"/>
            <a:endParaRPr lang="en-US" altLang="en-US"/>
          </a:p>
          <a:p>
            <a:pPr eaLnBrk="1" hangingPunct="1"/>
            <a:r>
              <a:rPr lang="en-US" altLang="en-US"/>
              <a:t>The duration and intensity of these stages vary from team to team. Sometimes Stage 4 is achieved in a meeting or two; other times it takes months.  Understanding the stages of growth will keep you from overreacting to normal problems and setting unrealistic expectations.  Don’t panic.   With patience and effort the assembly of independent individuals will grow into a team.</a:t>
            </a:r>
          </a:p>
        </p:txBody>
      </p:sp>
    </p:spTree>
    <p:extLst>
      <p:ext uri="{BB962C8B-B14F-4D97-AF65-F5344CB8AC3E}">
        <p14:creationId xmlns:p14="http://schemas.microsoft.com/office/powerpoint/2010/main" val="2384784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078" name="Rectangle 6"/>
          <p:cNvSpPr>
            <a:spLocks noGrp="1" noChangeArrowheads="1"/>
          </p:cNvSpPr>
          <p:nvPr>
            <p:ph type="ctrTitle"/>
          </p:nvPr>
        </p:nvSpPr>
        <p:spPr>
          <a:xfrm>
            <a:off x="762000" y="4876800"/>
            <a:ext cx="7543800" cy="947738"/>
          </a:xfrm>
        </p:spPr>
        <p:txBody>
          <a:bodyPr/>
          <a:lstStyle>
            <a:lvl1pPr algn="ctr">
              <a:defRPr/>
            </a:lvl1pPr>
          </a:lstStyle>
          <a:p>
            <a:r>
              <a:rPr lang="en-US"/>
              <a:t>Click to edit Master title style</a:t>
            </a:r>
          </a:p>
        </p:txBody>
      </p:sp>
      <p:sp>
        <p:nvSpPr>
          <p:cNvPr id="3079" name="Rectangle 7"/>
          <p:cNvSpPr>
            <a:spLocks noGrp="1" noChangeArrowheads="1"/>
          </p:cNvSpPr>
          <p:nvPr>
            <p:ph type="subTitle" idx="1"/>
          </p:nvPr>
        </p:nvSpPr>
        <p:spPr>
          <a:xfrm>
            <a:off x="1066800" y="5867400"/>
            <a:ext cx="6934200" cy="762000"/>
          </a:xfrm>
        </p:spPr>
        <p:txBody>
          <a:bodyPr/>
          <a:lstStyle>
            <a:lvl1pPr marL="0" indent="0" algn="ctr">
              <a:buFont typeface="Wingdings" pitchFamily="2" charset="2"/>
              <a:buNone/>
              <a:defRPr/>
            </a:lvl1pPr>
          </a:lstStyle>
          <a:p>
            <a:r>
              <a:rPr lang="en-US"/>
              <a:t>Click to edit Master subtitle style</a:t>
            </a:r>
          </a:p>
        </p:txBody>
      </p:sp>
      <p:sp>
        <p:nvSpPr>
          <p:cNvPr id="3089" name="Rectangle 17"/>
          <p:cNvSpPr>
            <a:spLocks noGrp="1" noChangeArrowheads="1"/>
          </p:cNvSpPr>
          <p:nvPr>
            <p:ph type="dt" sz="quarter" idx="2"/>
          </p:nvPr>
        </p:nvSpPr>
        <p:spPr/>
        <p:txBody>
          <a:bodyPr/>
          <a:lstStyle>
            <a:lvl1pPr>
              <a:defRPr/>
            </a:lvl1pPr>
          </a:lstStyle>
          <a:p>
            <a:endParaRPr lang="en-US"/>
          </a:p>
        </p:txBody>
      </p:sp>
      <p:sp>
        <p:nvSpPr>
          <p:cNvPr id="3090" name="Rectangle 18"/>
          <p:cNvSpPr>
            <a:spLocks noGrp="1" noChangeArrowheads="1"/>
          </p:cNvSpPr>
          <p:nvPr>
            <p:ph type="ftr" sz="quarter" idx="3"/>
          </p:nvPr>
        </p:nvSpPr>
        <p:spPr/>
        <p:txBody>
          <a:bodyPr/>
          <a:lstStyle>
            <a:lvl1pPr>
              <a:defRPr/>
            </a:lvl1pPr>
          </a:lstStyle>
          <a:p>
            <a:endParaRPr lang="en-US"/>
          </a:p>
        </p:txBody>
      </p:sp>
      <p:sp>
        <p:nvSpPr>
          <p:cNvPr id="3091" name="Rectangle 19"/>
          <p:cNvSpPr>
            <a:spLocks noGrp="1" noChangeArrowheads="1"/>
          </p:cNvSpPr>
          <p:nvPr>
            <p:ph type="sldNum" sz="quarter" idx="4"/>
          </p:nvPr>
        </p:nvSpPr>
        <p:spPr/>
        <p:txBody>
          <a:bodyPr/>
          <a:lstStyle>
            <a:lvl1pPr>
              <a:defRPr/>
            </a:lvl1pPr>
          </a:lstStyle>
          <a:p>
            <a:fld id="{0DD96509-E8E0-4BB8-9432-28B130404E6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D493F3-DBB9-4E8D-B75B-95AA44F1DB3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152400"/>
            <a:ext cx="647700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F5E143C-D2F2-4A3C-A693-562DD57D05C8}"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07"/>
          <p:cNvSpPr>
            <a:spLocks noGrp="1" noChangeArrowheads="1"/>
          </p:cNvSpPr>
          <p:nvPr>
            <p:ph type="dt" sz="half" idx="10"/>
          </p:nvPr>
        </p:nvSpPr>
        <p:spPr>
          <a:ln/>
        </p:spPr>
        <p:txBody>
          <a:bodyPr/>
          <a:lstStyle>
            <a:lvl1pPr>
              <a:defRPr/>
            </a:lvl1pPr>
          </a:lstStyle>
          <a:p>
            <a:pPr>
              <a:defRPr/>
            </a:pPr>
            <a:endParaRPr lang="en-US"/>
          </a:p>
        </p:txBody>
      </p:sp>
      <p:sp>
        <p:nvSpPr>
          <p:cNvPr id="7" name="Rectangle 908"/>
          <p:cNvSpPr>
            <a:spLocks noGrp="1" noChangeArrowheads="1"/>
          </p:cNvSpPr>
          <p:nvPr>
            <p:ph type="ftr" sz="quarter" idx="11"/>
          </p:nvPr>
        </p:nvSpPr>
        <p:spPr>
          <a:ln/>
        </p:spPr>
        <p:txBody>
          <a:bodyPr/>
          <a:lstStyle>
            <a:lvl1pPr>
              <a:defRPr/>
            </a:lvl1pPr>
          </a:lstStyle>
          <a:p>
            <a:pPr>
              <a:defRPr/>
            </a:pPr>
            <a:endParaRPr lang="en-US"/>
          </a:p>
        </p:txBody>
      </p:sp>
      <p:sp>
        <p:nvSpPr>
          <p:cNvPr id="8" name="Rectangle 909"/>
          <p:cNvSpPr>
            <a:spLocks noGrp="1" noChangeArrowheads="1"/>
          </p:cNvSpPr>
          <p:nvPr>
            <p:ph type="sldNum" sz="quarter" idx="12"/>
          </p:nvPr>
        </p:nvSpPr>
        <p:spPr>
          <a:ln/>
        </p:spPr>
        <p:txBody>
          <a:bodyPr/>
          <a:lstStyle>
            <a:lvl1pPr>
              <a:defRPr/>
            </a:lvl1pPr>
          </a:lstStyle>
          <a:p>
            <a:pPr>
              <a:defRPr/>
            </a:pPr>
            <a:fld id="{D559781A-7B25-4214-BFAF-58AC4715EC6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F01080-C2B7-4AF9-8AB9-6C3B2D01B57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9944E2-3E17-42C1-9B7D-DCA769068E2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6002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343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4CBB43-AD6E-41D7-BF68-A63F877F8A9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A239DB7-89F6-495F-86D6-7AA76037736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6ADB742-F816-49CB-ACA1-AC75497E64D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9583EA8-EEDB-4A25-AF7F-440B1C01C99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FB3FDE5-BF57-4EFA-8A53-C3500A855FF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FDCCBF7-38EF-4F88-B660-F0A22B23604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4" name="Rectangle 6"/>
          <p:cNvSpPr>
            <a:spLocks noGrp="1" noChangeArrowheads="1"/>
          </p:cNvSpPr>
          <p:nvPr>
            <p:ph type="title"/>
          </p:nvPr>
        </p:nvSpPr>
        <p:spPr bwMode="auto">
          <a:xfrm>
            <a:off x="1820863" y="152400"/>
            <a:ext cx="71707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 style</a:t>
            </a:r>
          </a:p>
        </p:txBody>
      </p:sp>
      <p:sp>
        <p:nvSpPr>
          <p:cNvPr id="2055" name="Rectangle 7"/>
          <p:cNvSpPr>
            <a:spLocks noGrp="1" noChangeArrowheads="1"/>
          </p:cNvSpPr>
          <p:nvPr>
            <p:ph type="body" idx="1"/>
          </p:nvPr>
        </p:nvSpPr>
        <p:spPr bwMode="white">
          <a:xfrm>
            <a:off x="152400" y="1600200"/>
            <a:ext cx="8839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6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065" name="Rectangle 1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066" name="Rectangle 1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FE56DA-7AB4-48D6-93AF-89173C80C1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ahoma" pitchFamily="34" charset="0"/>
        </a:defRPr>
      </a:lvl2pPr>
      <a:lvl3pPr algn="l" rtl="0" eaLnBrk="1" fontAlgn="base" hangingPunct="1">
        <a:spcBef>
          <a:spcPct val="0"/>
        </a:spcBef>
        <a:spcAft>
          <a:spcPct val="0"/>
        </a:spcAft>
        <a:defRPr kumimoji="1" sz="4400">
          <a:solidFill>
            <a:schemeClr val="tx2"/>
          </a:solidFill>
          <a:latin typeface="Tahoma" pitchFamily="34" charset="0"/>
        </a:defRPr>
      </a:lvl3pPr>
      <a:lvl4pPr algn="l" rtl="0" eaLnBrk="1" fontAlgn="base" hangingPunct="1">
        <a:spcBef>
          <a:spcPct val="0"/>
        </a:spcBef>
        <a:spcAft>
          <a:spcPct val="0"/>
        </a:spcAft>
        <a:defRPr kumimoji="1" sz="4400">
          <a:solidFill>
            <a:schemeClr val="tx2"/>
          </a:solidFill>
          <a:latin typeface="Tahoma" pitchFamily="34" charset="0"/>
        </a:defRPr>
      </a:lvl4pPr>
      <a:lvl5pPr algn="l" rtl="0" eaLnBrk="1" fontAlgn="base" hangingPunct="1">
        <a:spcBef>
          <a:spcPct val="0"/>
        </a:spcBef>
        <a:spcAft>
          <a:spcPct val="0"/>
        </a:spcAft>
        <a:defRPr kumimoji="1" sz="4400">
          <a:solidFill>
            <a:schemeClr val="tx2"/>
          </a:solidFill>
          <a:latin typeface="Tahoma" pitchFamily="34" charset="0"/>
        </a:defRPr>
      </a:lvl5pPr>
      <a:lvl6pPr marL="457200" algn="l" rtl="0" eaLnBrk="1" fontAlgn="base" hangingPunct="1">
        <a:spcBef>
          <a:spcPct val="0"/>
        </a:spcBef>
        <a:spcAft>
          <a:spcPct val="0"/>
        </a:spcAft>
        <a:defRPr kumimoji="1" sz="4400">
          <a:solidFill>
            <a:schemeClr val="tx2"/>
          </a:solidFill>
          <a:latin typeface="Tahoma" pitchFamily="34" charset="0"/>
        </a:defRPr>
      </a:lvl6pPr>
      <a:lvl7pPr marL="914400" algn="l" rtl="0" eaLnBrk="1" fontAlgn="base" hangingPunct="1">
        <a:spcBef>
          <a:spcPct val="0"/>
        </a:spcBef>
        <a:spcAft>
          <a:spcPct val="0"/>
        </a:spcAft>
        <a:defRPr kumimoji="1" sz="4400">
          <a:solidFill>
            <a:schemeClr val="tx2"/>
          </a:solidFill>
          <a:latin typeface="Tahoma" pitchFamily="34" charset="0"/>
        </a:defRPr>
      </a:lvl7pPr>
      <a:lvl8pPr marL="1371600" algn="l" rtl="0" eaLnBrk="1" fontAlgn="base" hangingPunct="1">
        <a:spcBef>
          <a:spcPct val="0"/>
        </a:spcBef>
        <a:spcAft>
          <a:spcPct val="0"/>
        </a:spcAft>
        <a:defRPr kumimoji="1" sz="4400">
          <a:solidFill>
            <a:schemeClr val="tx2"/>
          </a:solidFill>
          <a:latin typeface="Tahoma" pitchFamily="34" charset="0"/>
        </a:defRPr>
      </a:lvl8pPr>
      <a:lvl9pPr marL="1828800" algn="l" rtl="0" eaLnBrk="1" fontAlgn="base" hangingPunct="1">
        <a:spcBef>
          <a:spcPct val="0"/>
        </a:spcBef>
        <a:spcAft>
          <a:spcPct val="0"/>
        </a:spcAft>
        <a:defRPr kumimoji="1"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chemeClr val="hlink"/>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wmf"/><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jpeg"/><Relationship Id="rId11" Type="http://schemas.openxmlformats.org/officeDocument/2006/relationships/image" Target="../media/image10.png"/><Relationship Id="rId5" Type="http://schemas.openxmlformats.org/officeDocument/2006/relationships/image" Target="../media/image8.jpeg"/><Relationship Id="rId10" Type="http://schemas.openxmlformats.org/officeDocument/2006/relationships/image" Target="../media/image5.wmf"/><Relationship Id="rId4" Type="http://schemas.openxmlformats.org/officeDocument/2006/relationships/image" Target="../media/image7.png"/><Relationship Id="rId9"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0.gif"/></Relationships>
</file>

<file path=ppt/slides/_rels/slide3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2.gif"/></Relationships>
</file>

<file path=ppt/slides/_rels/slide32.xml.rels><?xml version="1.0" encoding="UTF-8" standalone="yes"?>
<Relationships xmlns="http://schemas.openxmlformats.org/package/2006/relationships"><Relationship Id="rId3" Type="http://schemas.openxmlformats.org/officeDocument/2006/relationships/hyperlink" Target="http://www.humanmetrics.com/cgi-win/JTypes1.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Chak%20de%20India.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br>
              <a:rPr lang="en-US" dirty="0"/>
            </a:br>
            <a:r>
              <a:rPr lang="en-US" dirty="0"/>
              <a:t>Facilitators:</a:t>
            </a:r>
            <a:br>
              <a:rPr lang="en-US" dirty="0"/>
            </a:br>
            <a:r>
              <a:rPr lang="en-US" dirty="0" err="1"/>
              <a:t>Dr</a:t>
            </a:r>
            <a:r>
              <a:rPr lang="en-US" dirty="0"/>
              <a:t> Priyanka Mishra</a:t>
            </a:r>
            <a:br>
              <a:rPr lang="en-US" dirty="0"/>
            </a:br>
            <a:r>
              <a:rPr lang="en-US" dirty="0" err="1"/>
              <a:t>Dr</a:t>
            </a:r>
            <a:r>
              <a:rPr lang="en-US" dirty="0"/>
              <a:t> Lalit Prasad</a:t>
            </a:r>
          </a:p>
        </p:txBody>
      </p:sp>
      <p:sp>
        <p:nvSpPr>
          <p:cNvPr id="6" name="Slide Number Placeholder 5"/>
          <p:cNvSpPr>
            <a:spLocks noGrp="1"/>
          </p:cNvSpPr>
          <p:nvPr>
            <p:ph type="sldNum" sz="quarter" idx="4"/>
          </p:nvPr>
        </p:nvSpPr>
        <p:spPr/>
        <p:txBody>
          <a:bodyPr/>
          <a:lstStyle/>
          <a:p>
            <a:fld id="{0DD96509-E8E0-4BB8-9432-28B130404E6D}" type="slidenum">
              <a:rPr lang="en-US" smtClean="0"/>
              <a:pPr/>
              <a:t>1</a:t>
            </a:fld>
            <a:endParaRPr lang="en-US"/>
          </a:p>
        </p:txBody>
      </p:sp>
      <p:pic>
        <p:nvPicPr>
          <p:cNvPr id="4" name="Picture 5" descr="Men turning">
            <a:extLst>
              <a:ext uri="{FF2B5EF4-FFF2-40B4-BE49-F238E27FC236}">
                <a16:creationId xmlns:a16="http://schemas.microsoft.com/office/drawing/2014/main" id="{95048F5C-A917-465A-AC92-CDCD665E0B2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8516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E76C620-F0CD-411B-9FAD-82BBA0927AA6}"/>
              </a:ext>
            </a:extLst>
          </p:cNvPr>
          <p:cNvSpPr/>
          <p:nvPr/>
        </p:nvSpPr>
        <p:spPr>
          <a:xfrm>
            <a:off x="3581400" y="228600"/>
            <a:ext cx="5257800" cy="1015663"/>
          </a:xfrm>
          <a:prstGeom prst="rect">
            <a:avLst/>
          </a:prstGeom>
        </p:spPr>
        <p:txBody>
          <a:bodyPr wrap="square">
            <a:spAutoFit/>
          </a:bodyPr>
          <a:lstStyle/>
          <a:p>
            <a:pPr algn="ctr"/>
            <a:r>
              <a:rPr lang="en-US" sz="6000" dirty="0"/>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7"/>
          <p:cNvSpPr>
            <a:spLocks noGrp="1"/>
          </p:cNvSpPr>
          <p:nvPr>
            <p:ph type="sldNum" sz="quarter" idx="12"/>
          </p:nvPr>
        </p:nvSpPr>
        <p:spPr/>
        <p:txBody>
          <a:bodyPr/>
          <a:lstStyle/>
          <a:p>
            <a:pPr>
              <a:defRPr/>
            </a:pPr>
            <a:fld id="{49CD4828-A16E-4215-926A-DC54C9BD616E}" type="slidenum">
              <a:rPr lang="en-US"/>
              <a:pPr>
                <a:defRPr/>
              </a:pPr>
              <a:t>10</a:t>
            </a:fld>
            <a:endParaRPr lang="en-US"/>
          </a:p>
        </p:txBody>
      </p:sp>
      <p:sp>
        <p:nvSpPr>
          <p:cNvPr id="10244" name="Rectangle 5"/>
          <p:cNvSpPr>
            <a:spLocks noChangeArrowheads="1"/>
          </p:cNvSpPr>
          <p:nvPr/>
        </p:nvSpPr>
        <p:spPr bwMode="auto">
          <a:xfrm>
            <a:off x="1905000" y="1828800"/>
            <a:ext cx="6934200" cy="4267200"/>
          </a:xfrm>
          <a:prstGeom prst="rect">
            <a:avLst/>
          </a:prstGeom>
          <a:noFill/>
          <a:ln w="9525">
            <a:noFill/>
            <a:miter lim="800000"/>
            <a:headEnd/>
            <a:tailEnd/>
          </a:ln>
        </p:spPr>
        <p:txBody>
          <a:bodyPr/>
          <a:lstStyle/>
          <a:p>
            <a:pPr marL="342900" indent="-342900">
              <a:spcBef>
                <a:spcPct val="20000"/>
              </a:spcBef>
            </a:pPr>
            <a:r>
              <a:rPr lang="en-US" sz="4000" b="0" dirty="0">
                <a:solidFill>
                  <a:schemeClr val="tx2"/>
                </a:solidFill>
                <a:latin typeface="Arial Narrow" pitchFamily="34" charset="0"/>
              </a:rPr>
              <a:t>How should you treat others?</a:t>
            </a:r>
            <a:endParaRPr lang="en-US" sz="4000" dirty="0">
              <a:latin typeface="Arial Narrow" pitchFamily="34" charset="0"/>
            </a:endParaRPr>
          </a:p>
          <a:p>
            <a:pPr marL="342900" indent="-342900">
              <a:spcBef>
                <a:spcPct val="20000"/>
              </a:spcBef>
              <a:buFontTx/>
              <a:buBlip>
                <a:blip r:embed="rId2"/>
              </a:buBlip>
            </a:pPr>
            <a:r>
              <a:rPr lang="en-US" sz="3200" dirty="0">
                <a:latin typeface="Arial Narrow" pitchFamily="34" charset="0"/>
              </a:rPr>
              <a:t>The golden rule?</a:t>
            </a:r>
          </a:p>
          <a:p>
            <a:pPr marL="342900" indent="-342900">
              <a:spcBef>
                <a:spcPct val="20000"/>
              </a:spcBef>
            </a:pPr>
            <a:endParaRPr lang="en-US" sz="3200" dirty="0">
              <a:latin typeface="Arial Narrow" pitchFamily="34" charset="0"/>
            </a:endParaRPr>
          </a:p>
          <a:p>
            <a:pPr marL="342900" indent="-342900">
              <a:spcBef>
                <a:spcPct val="20000"/>
              </a:spcBef>
            </a:pPr>
            <a:endParaRPr lang="en-US" sz="3200" dirty="0">
              <a:latin typeface="Arial Narrow" pitchFamily="34" charset="0"/>
            </a:endParaRPr>
          </a:p>
          <a:p>
            <a:pPr marL="342900" indent="-342900">
              <a:spcBef>
                <a:spcPct val="20000"/>
              </a:spcBef>
              <a:buFontTx/>
              <a:buBlip>
                <a:blip r:embed="rId2"/>
              </a:buBlip>
            </a:pPr>
            <a:r>
              <a:rPr lang="en-US" sz="3200" dirty="0">
                <a:latin typeface="Arial Narrow" pitchFamily="34" charset="0"/>
              </a:rPr>
              <a:t>Or the platinum rule?</a:t>
            </a:r>
          </a:p>
        </p:txBody>
      </p:sp>
      <p:pic>
        <p:nvPicPr>
          <p:cNvPr id="10246" name="Picture 8" descr="MCBS00125_0000[1]"/>
          <p:cNvPicPr>
            <a:picLocks noGrp="1" noChangeAspect="1" noChangeArrowheads="1"/>
          </p:cNvPicPr>
          <p:nvPr>
            <p:ph sz="half" idx="1"/>
          </p:nvPr>
        </p:nvPicPr>
        <p:blipFill>
          <a:blip r:embed="rId3"/>
          <a:srcRect/>
          <a:stretch>
            <a:fillRect/>
          </a:stretch>
        </p:blipFill>
        <p:spPr>
          <a:xfrm>
            <a:off x="228600" y="1981200"/>
            <a:ext cx="1600200" cy="1350963"/>
          </a:xfrm>
          <a:noFill/>
        </p:spPr>
      </p:pic>
      <p:pic>
        <p:nvPicPr>
          <p:cNvPr id="10247" name="Picture 13" descr="MCj02999290000[1]"/>
          <p:cNvPicPr>
            <a:picLocks noGrp="1" noChangeAspect="1" noChangeArrowheads="1"/>
          </p:cNvPicPr>
          <p:nvPr>
            <p:ph sz="quarter" idx="3"/>
          </p:nvPr>
        </p:nvPicPr>
        <p:blipFill>
          <a:blip r:embed="rId4"/>
          <a:srcRect/>
          <a:stretch>
            <a:fillRect/>
          </a:stretch>
        </p:blipFill>
        <p:spPr>
          <a:xfrm>
            <a:off x="0" y="3976688"/>
            <a:ext cx="1752600" cy="1673225"/>
          </a:xfrm>
          <a:noFill/>
        </p:spPr>
      </p:pic>
      <p:sp>
        <p:nvSpPr>
          <p:cNvPr id="8" name="Rectangle 3"/>
          <p:cNvSpPr>
            <a:spLocks noGrp="1" noChangeArrowheads="1"/>
          </p:cNvSpPr>
          <p:nvPr>
            <p:ph type="title"/>
          </p:nvPr>
        </p:nvSpPr>
        <p:spPr>
          <a:xfrm>
            <a:off x="1981200" y="158750"/>
            <a:ext cx="6705600" cy="831850"/>
          </a:xfrm>
        </p:spPr>
        <p:txBody>
          <a:bodyPr/>
          <a:lstStyle/>
          <a:p>
            <a:r>
              <a:rPr lang="en-US" dirty="0"/>
              <a:t>Effective Teamwork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barn(inVertical)">
                                      <p:cBhvr>
                                        <p:cTn id="7" dur="500"/>
                                        <p:tgtEl>
                                          <p:spTgt spid="1024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244">
                                            <p:txEl>
                                              <p:pRg st="1" end="1"/>
                                            </p:txEl>
                                          </p:spTgt>
                                        </p:tgtEl>
                                        <p:attrNameLst>
                                          <p:attrName>style.visibility</p:attrName>
                                        </p:attrNameLst>
                                      </p:cBhvr>
                                      <p:to>
                                        <p:strVal val="visible"/>
                                      </p:to>
                                    </p:set>
                                    <p:animEffect transition="in" filter="barn(inVertical)">
                                      <p:cBhvr>
                                        <p:cTn id="10" dur="500"/>
                                        <p:tgtEl>
                                          <p:spTgt spid="1024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4">
                                            <p:txEl>
                                              <p:pRg st="4" end="4"/>
                                            </p:txEl>
                                          </p:spTgt>
                                        </p:tgtEl>
                                        <p:attrNameLst>
                                          <p:attrName>style.visibility</p:attrName>
                                        </p:attrNameLst>
                                      </p:cBhvr>
                                      <p:to>
                                        <p:strVal val="visible"/>
                                      </p:to>
                                    </p:set>
                                    <p:animEffect transition="in" filter="barn(inVertical)">
                                      <p:cBhvr>
                                        <p:cTn id="15" dur="5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BA1C33-3A10-4B74-B364-683DE45A5DD3}"/>
              </a:ext>
            </a:extLst>
          </p:cNvPr>
          <p:cNvSpPr>
            <a:spLocks noGrp="1"/>
          </p:cNvSpPr>
          <p:nvPr>
            <p:ph type="title"/>
          </p:nvPr>
        </p:nvSpPr>
        <p:spPr/>
        <p:txBody>
          <a:bodyPr/>
          <a:lstStyle/>
          <a:p>
            <a:r>
              <a:rPr lang="en-US" dirty="0"/>
              <a:t>Golden Rule</a:t>
            </a:r>
          </a:p>
        </p:txBody>
      </p:sp>
      <p:sp>
        <p:nvSpPr>
          <p:cNvPr id="9" name="Content Placeholder 8">
            <a:extLst>
              <a:ext uri="{FF2B5EF4-FFF2-40B4-BE49-F238E27FC236}">
                <a16:creationId xmlns:a16="http://schemas.microsoft.com/office/drawing/2014/main" id="{ECC7F11A-87C9-4051-9B00-9343FEEF20FA}"/>
              </a:ext>
            </a:extLst>
          </p:cNvPr>
          <p:cNvSpPr>
            <a:spLocks noGrp="1"/>
          </p:cNvSpPr>
          <p:nvPr>
            <p:ph idx="1"/>
          </p:nvPr>
        </p:nvSpPr>
        <p:spPr/>
        <p:txBody>
          <a:bodyPr/>
          <a:lstStyle/>
          <a:p>
            <a:pPr algn="just"/>
            <a:r>
              <a:rPr lang="en-US" dirty="0"/>
              <a:t>"The Ethic of Reciprocity -- often called the Golden Rule in Christianity -- simply states that you are to treat other people as you would wish to be treated yourself." This concept exists throughout hundreds of cultures and therefore intersects with business and workplace behavior.</a:t>
            </a:r>
            <a:endParaRPr lang="en-US" dirty="0">
              <a:solidFill>
                <a:schemeClr val="tx2">
                  <a:lumMod val="60000"/>
                  <a:lumOff val="40000"/>
                </a:schemeClr>
              </a:solidFill>
            </a:endParaRPr>
          </a:p>
        </p:txBody>
      </p:sp>
      <p:sp>
        <p:nvSpPr>
          <p:cNvPr id="6" name="Slide Number Placeholder 5">
            <a:extLst>
              <a:ext uri="{FF2B5EF4-FFF2-40B4-BE49-F238E27FC236}">
                <a16:creationId xmlns:a16="http://schemas.microsoft.com/office/drawing/2014/main" id="{48CB74D4-0FA0-47F3-9C1C-DB0344124DDA}"/>
              </a:ext>
            </a:extLst>
          </p:cNvPr>
          <p:cNvSpPr>
            <a:spLocks noGrp="1"/>
          </p:cNvSpPr>
          <p:nvPr>
            <p:ph type="sldNum" sz="quarter" idx="12"/>
          </p:nvPr>
        </p:nvSpPr>
        <p:spPr/>
        <p:txBody>
          <a:bodyPr/>
          <a:lstStyle/>
          <a:p>
            <a:pPr>
              <a:defRPr/>
            </a:pPr>
            <a:fld id="{D559781A-7B25-4214-BFAF-58AC4715EC6C}" type="slidenum">
              <a:rPr lang="en-US" smtClean="0"/>
              <a:pPr>
                <a:defRPr/>
              </a:pPr>
              <a:t>11</a:t>
            </a:fld>
            <a:endParaRPr lang="en-US"/>
          </a:p>
        </p:txBody>
      </p:sp>
    </p:spTree>
    <p:extLst>
      <p:ext uri="{BB962C8B-B14F-4D97-AF65-F5344CB8AC3E}">
        <p14:creationId xmlns:p14="http://schemas.microsoft.com/office/powerpoint/2010/main" val="133546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C70F-2F54-47EF-8F40-B0C2909F2808}"/>
              </a:ext>
            </a:extLst>
          </p:cNvPr>
          <p:cNvSpPr>
            <a:spLocks noGrp="1"/>
          </p:cNvSpPr>
          <p:nvPr>
            <p:ph type="title"/>
          </p:nvPr>
        </p:nvSpPr>
        <p:spPr/>
        <p:txBody>
          <a:bodyPr/>
          <a:lstStyle/>
          <a:p>
            <a:r>
              <a:rPr lang="en-US" dirty="0"/>
              <a:t>Platinum Rule</a:t>
            </a:r>
          </a:p>
        </p:txBody>
      </p:sp>
      <p:sp>
        <p:nvSpPr>
          <p:cNvPr id="3" name="Content Placeholder 2">
            <a:extLst>
              <a:ext uri="{FF2B5EF4-FFF2-40B4-BE49-F238E27FC236}">
                <a16:creationId xmlns:a16="http://schemas.microsoft.com/office/drawing/2014/main" id="{F4F29716-E43D-4F55-94B0-CBF10E6B9181}"/>
              </a:ext>
            </a:extLst>
          </p:cNvPr>
          <p:cNvSpPr>
            <a:spLocks noGrp="1"/>
          </p:cNvSpPr>
          <p:nvPr>
            <p:ph idx="1"/>
          </p:nvPr>
        </p:nvSpPr>
        <p:spPr/>
        <p:txBody>
          <a:bodyPr/>
          <a:lstStyle/>
          <a:p>
            <a:pPr algn="just"/>
            <a:r>
              <a:rPr lang="en-US" dirty="0"/>
              <a:t>Reverses the Golden Rule and instead asserts that we should treat others </a:t>
            </a:r>
            <a:r>
              <a:rPr lang="en-US" i="1" dirty="0"/>
              <a:t>how they may wish to be treated</a:t>
            </a:r>
            <a:r>
              <a:rPr lang="en-US" dirty="0"/>
              <a:t>. At first glance, this may seem like a rather selfish rendition of the Golden Rule – but it might actually prove more conducive to building and strengthening positive relationships within the workplace.</a:t>
            </a:r>
          </a:p>
        </p:txBody>
      </p:sp>
      <p:sp>
        <p:nvSpPr>
          <p:cNvPr id="4" name="Slide Number Placeholder 3">
            <a:extLst>
              <a:ext uri="{FF2B5EF4-FFF2-40B4-BE49-F238E27FC236}">
                <a16:creationId xmlns:a16="http://schemas.microsoft.com/office/drawing/2014/main" id="{B0BE7947-8928-4A49-B81E-C9456D799425}"/>
              </a:ext>
            </a:extLst>
          </p:cNvPr>
          <p:cNvSpPr>
            <a:spLocks noGrp="1"/>
          </p:cNvSpPr>
          <p:nvPr>
            <p:ph type="sldNum" sz="quarter" idx="12"/>
          </p:nvPr>
        </p:nvSpPr>
        <p:spPr/>
        <p:txBody>
          <a:bodyPr/>
          <a:lstStyle/>
          <a:p>
            <a:fld id="{5AF01080-C2B7-4AF9-8AB9-6C3B2D01B574}" type="slidenum">
              <a:rPr lang="en-US" smtClean="0"/>
              <a:pPr/>
              <a:t>12</a:t>
            </a:fld>
            <a:endParaRPr lang="en-US"/>
          </a:p>
        </p:txBody>
      </p:sp>
    </p:spTree>
    <p:extLst>
      <p:ext uri="{BB962C8B-B14F-4D97-AF65-F5344CB8AC3E}">
        <p14:creationId xmlns:p14="http://schemas.microsoft.com/office/powerpoint/2010/main" val="2132495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752600" y="158750"/>
            <a:ext cx="7391400" cy="755650"/>
          </a:xfrm>
        </p:spPr>
        <p:txBody>
          <a:bodyPr/>
          <a:lstStyle/>
          <a:p>
            <a:endParaRPr lang="en-US" b="1" dirty="0"/>
          </a:p>
        </p:txBody>
      </p:sp>
      <p:sp>
        <p:nvSpPr>
          <p:cNvPr id="210947" name="Rectangle 3"/>
          <p:cNvSpPr>
            <a:spLocks noGrp="1" noChangeArrowheads="1"/>
          </p:cNvSpPr>
          <p:nvPr>
            <p:ph type="body" idx="1"/>
          </p:nvPr>
        </p:nvSpPr>
        <p:spPr>
          <a:xfrm>
            <a:off x="457200" y="1600200"/>
            <a:ext cx="8229600" cy="5064125"/>
          </a:xfrm>
        </p:spPr>
        <p:txBody>
          <a:bodyPr/>
          <a:lstStyle/>
          <a:p>
            <a:r>
              <a:rPr lang="en-US" dirty="0"/>
              <a:t>The Five Finger Rules, general</a:t>
            </a:r>
          </a:p>
        </p:txBody>
      </p:sp>
      <p:pic>
        <p:nvPicPr>
          <p:cNvPr id="210948" name="Picture 4" descr="MCj04281230000[1]"/>
          <p:cNvPicPr>
            <a:picLocks noChangeAspect="1" noChangeArrowheads="1"/>
          </p:cNvPicPr>
          <p:nvPr/>
        </p:nvPicPr>
        <p:blipFill>
          <a:blip r:embed="rId2"/>
          <a:srcRect/>
          <a:stretch>
            <a:fillRect/>
          </a:stretch>
        </p:blipFill>
        <p:spPr bwMode="auto">
          <a:xfrm>
            <a:off x="3733800" y="2374900"/>
            <a:ext cx="3262313" cy="4102100"/>
          </a:xfrm>
          <a:prstGeom prst="rect">
            <a:avLst/>
          </a:prstGeom>
          <a:noFill/>
        </p:spPr>
      </p:pic>
      <p:sp>
        <p:nvSpPr>
          <p:cNvPr id="5" name="Slide Number Placeholder 4"/>
          <p:cNvSpPr>
            <a:spLocks noGrp="1"/>
          </p:cNvSpPr>
          <p:nvPr>
            <p:ph type="sldNum" sz="quarter" idx="12"/>
          </p:nvPr>
        </p:nvSpPr>
        <p:spPr/>
        <p:txBody>
          <a:bodyPr/>
          <a:lstStyle/>
          <a:p>
            <a:fld id="{5AF01080-C2B7-4AF9-8AB9-6C3B2D01B574}" type="slidenum">
              <a:rPr lang="en-US" smtClean="0"/>
              <a:pPr/>
              <a:t>13</a:t>
            </a:fld>
            <a:endParaRPr lang="en-US"/>
          </a:p>
        </p:txBody>
      </p:sp>
    </p:spTree>
    <p:extLst>
      <p:ext uri="{BB962C8B-B14F-4D97-AF65-F5344CB8AC3E}">
        <p14:creationId xmlns:p14="http://schemas.microsoft.com/office/powerpoint/2010/main" val="3354149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9144000" cy="6858000"/>
          </a:xfrm>
          <a:prstGeom prst="rect">
            <a:avLst/>
          </a:prstGeom>
          <a:solidFill>
            <a:srgbClr val="E1FE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pic>
        <p:nvPicPr>
          <p:cNvPr id="6" name="Content Placeholder 5" descr="Team Building Hand landscape.png"/>
          <p:cNvPicPr>
            <a:picLocks noGrp="1" noChangeAspect="1"/>
          </p:cNvPicPr>
          <p:nvPr>
            <p:ph idx="1"/>
          </p:nvPr>
        </p:nvPicPr>
        <p:blipFill>
          <a:blip r:embed="rId2"/>
          <a:stretch>
            <a:fillRect/>
          </a:stretch>
        </p:blipFill>
        <p:spPr>
          <a:xfrm>
            <a:off x="156354" y="0"/>
            <a:ext cx="8734244" cy="6858000"/>
          </a:xfrm>
        </p:spPr>
      </p:pic>
      <p:sp>
        <p:nvSpPr>
          <p:cNvPr id="8" name="Slide Number Placeholder 7"/>
          <p:cNvSpPr>
            <a:spLocks noGrp="1"/>
          </p:cNvSpPr>
          <p:nvPr>
            <p:ph type="sldNum" sz="quarter" idx="12"/>
          </p:nvPr>
        </p:nvSpPr>
        <p:spPr/>
        <p:txBody>
          <a:bodyPr/>
          <a:lstStyle/>
          <a:p>
            <a:fld id="{5AF01080-C2B7-4AF9-8AB9-6C3B2D01B574}" type="slidenum">
              <a:rPr lang="en-US" smtClean="0"/>
              <a:pPr/>
              <a:t>14</a:t>
            </a:fld>
            <a:endParaRPr lang="en-US"/>
          </a:p>
        </p:txBody>
      </p:sp>
    </p:spTree>
    <p:extLst>
      <p:ext uri="{BB962C8B-B14F-4D97-AF65-F5344CB8AC3E}">
        <p14:creationId xmlns:p14="http://schemas.microsoft.com/office/powerpoint/2010/main" val="155905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AA2A-254D-4E7E-AAB2-67892F3E8426}"/>
              </a:ext>
            </a:extLst>
          </p:cNvPr>
          <p:cNvSpPr>
            <a:spLocks noGrp="1"/>
          </p:cNvSpPr>
          <p:nvPr>
            <p:ph type="title"/>
          </p:nvPr>
        </p:nvSpPr>
        <p:spPr/>
        <p:txBody>
          <a:bodyPr/>
          <a:lstStyle/>
          <a:p>
            <a:r>
              <a:rPr lang="en-US" dirty="0"/>
              <a:t>Activity1: Puzzle Game</a:t>
            </a:r>
          </a:p>
        </p:txBody>
      </p:sp>
      <p:sp>
        <p:nvSpPr>
          <p:cNvPr id="4" name="Slide Number Placeholder 3">
            <a:extLst>
              <a:ext uri="{FF2B5EF4-FFF2-40B4-BE49-F238E27FC236}">
                <a16:creationId xmlns:a16="http://schemas.microsoft.com/office/drawing/2014/main" id="{F4C87402-D783-414D-9F9B-118B2560E34B}"/>
              </a:ext>
            </a:extLst>
          </p:cNvPr>
          <p:cNvSpPr>
            <a:spLocks noGrp="1"/>
          </p:cNvSpPr>
          <p:nvPr>
            <p:ph type="sldNum" sz="quarter" idx="12"/>
          </p:nvPr>
        </p:nvSpPr>
        <p:spPr/>
        <p:txBody>
          <a:bodyPr/>
          <a:lstStyle/>
          <a:p>
            <a:fld id="{5AF01080-C2B7-4AF9-8AB9-6C3B2D01B574}" type="slidenum">
              <a:rPr lang="en-US" smtClean="0"/>
              <a:pPr/>
              <a:t>15</a:t>
            </a:fld>
            <a:endParaRPr lang="en-US"/>
          </a:p>
        </p:txBody>
      </p:sp>
      <p:sp>
        <p:nvSpPr>
          <p:cNvPr id="5" name="Content Placeholder 4"/>
          <p:cNvSpPr>
            <a:spLocks noGrp="1"/>
          </p:cNvSpPr>
          <p:nvPr>
            <p:ph idx="1"/>
          </p:nvPr>
        </p:nvSpPr>
        <p:spPr/>
        <p:txBody>
          <a:bodyPr/>
          <a:lstStyle/>
          <a:p>
            <a:endParaRPr lang="en-US"/>
          </a:p>
        </p:txBody>
      </p:sp>
      <p:pic>
        <p:nvPicPr>
          <p:cNvPr id="82946" name="Picture 2" descr="Image result for puzzle games"/>
          <p:cNvPicPr>
            <a:picLocks noChangeAspect="1" noChangeArrowheads="1"/>
          </p:cNvPicPr>
          <p:nvPr/>
        </p:nvPicPr>
        <p:blipFill>
          <a:blip r:embed="rId2"/>
          <a:srcRect/>
          <a:stretch>
            <a:fillRect/>
          </a:stretch>
        </p:blipFill>
        <p:spPr bwMode="auto">
          <a:xfrm>
            <a:off x="609600" y="2209800"/>
            <a:ext cx="8229598" cy="4114800"/>
          </a:xfrm>
          <a:prstGeom prst="rect">
            <a:avLst/>
          </a:prstGeom>
          <a:noFill/>
        </p:spPr>
      </p:pic>
    </p:spTree>
    <p:extLst>
      <p:ext uri="{BB962C8B-B14F-4D97-AF65-F5344CB8AC3E}">
        <p14:creationId xmlns:p14="http://schemas.microsoft.com/office/powerpoint/2010/main" val="2055643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a:extLst>
              <a:ext uri="{FF2B5EF4-FFF2-40B4-BE49-F238E27FC236}">
                <a16:creationId xmlns:a16="http://schemas.microsoft.com/office/drawing/2014/main" id="{C8C971CE-8C4A-4004-8F2C-307C981BEF21}"/>
              </a:ext>
            </a:extLst>
          </p:cNvPr>
          <p:cNvSpPr>
            <a:spLocks noGrp="1" noChangeArrowheads="1"/>
          </p:cNvSpPr>
          <p:nvPr>
            <p:ph type="title"/>
          </p:nvPr>
        </p:nvSpPr>
        <p:spPr/>
        <p:txBody>
          <a:bodyPr/>
          <a:lstStyle/>
          <a:p>
            <a:pPr eaLnBrk="1" hangingPunct="1"/>
            <a:r>
              <a:rPr lang="en-US" altLang="en-US"/>
              <a:t>   Stages in Team Building</a:t>
            </a:r>
          </a:p>
        </p:txBody>
      </p:sp>
      <p:sp>
        <p:nvSpPr>
          <p:cNvPr id="5125" name="Text Box 5">
            <a:extLst>
              <a:ext uri="{FF2B5EF4-FFF2-40B4-BE49-F238E27FC236}">
                <a16:creationId xmlns:a16="http://schemas.microsoft.com/office/drawing/2014/main" id="{336B4972-BD89-4A4D-A14A-B02BF509A45E}"/>
              </a:ext>
            </a:extLst>
          </p:cNvPr>
          <p:cNvSpPr txBox="1">
            <a:spLocks noChangeArrowheads="1"/>
          </p:cNvSpPr>
          <p:nvPr/>
        </p:nvSpPr>
        <p:spPr bwMode="auto">
          <a:xfrm>
            <a:off x="3200400" y="2590800"/>
            <a:ext cx="1905000" cy="641350"/>
          </a:xfrm>
          <a:prstGeom prst="rect">
            <a:avLst/>
          </a:prstGeom>
          <a:noFill/>
          <a:ln w="9525">
            <a:noFill/>
            <a:miter lim="800000"/>
            <a:headEnd/>
            <a:tailEnd/>
          </a:ln>
          <a:effectLst/>
        </p:spPr>
        <p:txBody>
          <a:bodyPr>
            <a:spAutoFit/>
          </a:bodyPr>
          <a:lstStyle/>
          <a:p>
            <a:pPr algn="ctr">
              <a:spcBef>
                <a:spcPct val="50000"/>
              </a:spcBef>
              <a:defRPr/>
            </a:pPr>
            <a:r>
              <a:rPr lang="en-US" altLang="en-US" sz="3600" b="1" dirty="0">
                <a:solidFill>
                  <a:schemeClr val="tx2">
                    <a:lumMod val="60000"/>
                    <a:lumOff val="40000"/>
                  </a:schemeClr>
                </a:solidFill>
                <a:effectLst>
                  <a:outerShdw blurRad="38100" dist="38100" dir="2700000" algn="tl">
                    <a:srgbClr val="C0C0C0"/>
                  </a:outerShdw>
                </a:effectLst>
                <a:latin typeface="Times New Roman" pitchFamily="18" charset="0"/>
              </a:rPr>
              <a:t>Forming</a:t>
            </a:r>
          </a:p>
        </p:txBody>
      </p:sp>
      <p:sp>
        <p:nvSpPr>
          <p:cNvPr id="5126" name="Text Box 6">
            <a:extLst>
              <a:ext uri="{FF2B5EF4-FFF2-40B4-BE49-F238E27FC236}">
                <a16:creationId xmlns:a16="http://schemas.microsoft.com/office/drawing/2014/main" id="{A9A691C3-A6B0-4FB9-9B3A-3441F3204315}"/>
              </a:ext>
            </a:extLst>
          </p:cNvPr>
          <p:cNvSpPr txBox="1">
            <a:spLocks noChangeArrowheads="1"/>
          </p:cNvSpPr>
          <p:nvPr/>
        </p:nvSpPr>
        <p:spPr bwMode="auto">
          <a:xfrm>
            <a:off x="3124200" y="3352800"/>
            <a:ext cx="2133600" cy="641350"/>
          </a:xfrm>
          <a:prstGeom prst="rect">
            <a:avLst/>
          </a:prstGeom>
          <a:noFill/>
          <a:ln w="9525">
            <a:noFill/>
            <a:miter lim="800000"/>
            <a:headEnd/>
            <a:tailEnd/>
          </a:ln>
          <a:effectLst/>
        </p:spPr>
        <p:txBody>
          <a:bodyPr>
            <a:spAutoFit/>
          </a:bodyPr>
          <a:lstStyle/>
          <a:p>
            <a:pPr>
              <a:defRPr/>
            </a:pPr>
            <a:r>
              <a:rPr lang="en-US" altLang="en-US" sz="3600" b="1">
                <a:solidFill>
                  <a:srgbClr val="00FF00"/>
                </a:solidFill>
                <a:effectLst>
                  <a:outerShdw blurRad="38100" dist="38100" dir="2700000" algn="tl">
                    <a:srgbClr val="C0C0C0"/>
                  </a:outerShdw>
                </a:effectLst>
                <a:latin typeface="Times New Roman" pitchFamily="18" charset="0"/>
              </a:rPr>
              <a:t>Storming</a:t>
            </a:r>
          </a:p>
        </p:txBody>
      </p:sp>
      <p:sp>
        <p:nvSpPr>
          <p:cNvPr id="5127" name="Text Box 7">
            <a:extLst>
              <a:ext uri="{FF2B5EF4-FFF2-40B4-BE49-F238E27FC236}">
                <a16:creationId xmlns:a16="http://schemas.microsoft.com/office/drawing/2014/main" id="{2056CDC9-0EEC-4701-9D53-8B2D110C69C0}"/>
              </a:ext>
            </a:extLst>
          </p:cNvPr>
          <p:cNvSpPr txBox="1">
            <a:spLocks noChangeArrowheads="1"/>
          </p:cNvSpPr>
          <p:nvPr/>
        </p:nvSpPr>
        <p:spPr bwMode="auto">
          <a:xfrm>
            <a:off x="3124200" y="4267200"/>
            <a:ext cx="2057400" cy="641350"/>
          </a:xfrm>
          <a:prstGeom prst="rect">
            <a:avLst/>
          </a:prstGeom>
          <a:noFill/>
          <a:ln w="9525">
            <a:noFill/>
            <a:miter lim="800000"/>
            <a:headEnd/>
            <a:tailEnd/>
          </a:ln>
          <a:effectLst/>
        </p:spPr>
        <p:txBody>
          <a:bodyPr>
            <a:spAutoFit/>
          </a:bodyPr>
          <a:lstStyle/>
          <a:p>
            <a:pPr>
              <a:spcBef>
                <a:spcPct val="50000"/>
              </a:spcBef>
              <a:defRPr/>
            </a:pPr>
            <a:r>
              <a:rPr lang="en-US" altLang="en-US" sz="3600" b="1">
                <a:solidFill>
                  <a:srgbClr val="FF0000"/>
                </a:solidFill>
                <a:effectLst>
                  <a:outerShdw blurRad="38100" dist="38100" dir="2700000" algn="tl">
                    <a:srgbClr val="C0C0C0"/>
                  </a:outerShdw>
                </a:effectLst>
                <a:latin typeface="Times New Roman" pitchFamily="18" charset="0"/>
              </a:rPr>
              <a:t>Norming</a:t>
            </a:r>
          </a:p>
        </p:txBody>
      </p:sp>
      <p:sp>
        <p:nvSpPr>
          <p:cNvPr id="5128" name="Text Box 8">
            <a:extLst>
              <a:ext uri="{FF2B5EF4-FFF2-40B4-BE49-F238E27FC236}">
                <a16:creationId xmlns:a16="http://schemas.microsoft.com/office/drawing/2014/main" id="{9F1FC556-A278-430C-98BE-EB6F3283AFEB}"/>
              </a:ext>
            </a:extLst>
          </p:cNvPr>
          <p:cNvSpPr txBox="1">
            <a:spLocks noChangeArrowheads="1"/>
          </p:cNvSpPr>
          <p:nvPr/>
        </p:nvSpPr>
        <p:spPr bwMode="auto">
          <a:xfrm>
            <a:off x="2971800" y="5257800"/>
            <a:ext cx="2514600" cy="641350"/>
          </a:xfrm>
          <a:prstGeom prst="rect">
            <a:avLst/>
          </a:prstGeom>
          <a:noFill/>
          <a:ln w="9525">
            <a:noFill/>
            <a:miter lim="800000"/>
            <a:headEnd/>
            <a:tailEnd/>
          </a:ln>
          <a:effectLst/>
        </p:spPr>
        <p:txBody>
          <a:bodyPr>
            <a:spAutoFit/>
          </a:bodyPr>
          <a:lstStyle/>
          <a:p>
            <a:pPr>
              <a:spcBef>
                <a:spcPct val="50000"/>
              </a:spcBef>
              <a:defRPr/>
            </a:pPr>
            <a:r>
              <a:rPr lang="en-US" altLang="en-US" sz="3600" b="1">
                <a:solidFill>
                  <a:srgbClr val="FF00FF"/>
                </a:solidFill>
                <a:effectLst>
                  <a:outerShdw blurRad="38100" dist="38100" dir="2700000" algn="tl">
                    <a:srgbClr val="C0C0C0"/>
                  </a:outerShdw>
                </a:effectLst>
                <a:latin typeface="Times New Roman" pitchFamily="18" charset="0"/>
              </a:rPr>
              <a:t>Performing</a:t>
            </a:r>
          </a:p>
        </p:txBody>
      </p:sp>
      <p:sp>
        <p:nvSpPr>
          <p:cNvPr id="5138" name="AutoShape 18">
            <a:extLst>
              <a:ext uri="{FF2B5EF4-FFF2-40B4-BE49-F238E27FC236}">
                <a16:creationId xmlns:a16="http://schemas.microsoft.com/office/drawing/2014/main" id="{8C2837F0-B0EE-4BAC-92FE-ABCB40108F7C}"/>
              </a:ext>
            </a:extLst>
          </p:cNvPr>
          <p:cNvSpPr>
            <a:spLocks noChangeArrowheads="1"/>
          </p:cNvSpPr>
          <p:nvPr/>
        </p:nvSpPr>
        <p:spPr bwMode="auto">
          <a:xfrm>
            <a:off x="5257800" y="2743200"/>
            <a:ext cx="914400" cy="1219200"/>
          </a:xfrm>
          <a:prstGeom prst="curvedLeftArrow">
            <a:avLst>
              <a:gd name="adj1" fmla="val 26667"/>
              <a:gd name="adj2" fmla="val 53333"/>
              <a:gd name="adj3" fmla="val 33333"/>
            </a:avLst>
          </a:prstGeom>
          <a:gradFill rotWithShape="0">
            <a:gsLst>
              <a:gs pos="0">
                <a:schemeClr val="accent2"/>
              </a:gs>
              <a:gs pos="100000">
                <a:srgbClr val="00FF00"/>
              </a:gs>
            </a:gsLst>
            <a:lin ang="5400000" scaled="1"/>
          </a:gra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140" name="AutoShape 20">
            <a:extLst>
              <a:ext uri="{FF2B5EF4-FFF2-40B4-BE49-F238E27FC236}">
                <a16:creationId xmlns:a16="http://schemas.microsoft.com/office/drawing/2014/main" id="{7B7FFB9E-7D4B-4081-A4E3-3B683CED4C27}"/>
              </a:ext>
            </a:extLst>
          </p:cNvPr>
          <p:cNvSpPr>
            <a:spLocks noChangeArrowheads="1"/>
          </p:cNvSpPr>
          <p:nvPr/>
        </p:nvSpPr>
        <p:spPr bwMode="auto">
          <a:xfrm>
            <a:off x="2057400" y="3733800"/>
            <a:ext cx="762000" cy="1219200"/>
          </a:xfrm>
          <a:prstGeom prst="curvedRightArrow">
            <a:avLst>
              <a:gd name="adj1" fmla="val 32000"/>
              <a:gd name="adj2" fmla="val 64000"/>
              <a:gd name="adj3" fmla="val 33333"/>
            </a:avLst>
          </a:prstGeom>
          <a:gradFill rotWithShape="0">
            <a:gsLst>
              <a:gs pos="0">
                <a:srgbClr val="00FF00"/>
              </a:gs>
              <a:gs pos="100000">
                <a:srgbClr val="FF0000"/>
              </a:gs>
            </a:gsLst>
            <a:lin ang="5400000" scaled="1"/>
          </a:gra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141" name="AutoShape 21">
            <a:extLst>
              <a:ext uri="{FF2B5EF4-FFF2-40B4-BE49-F238E27FC236}">
                <a16:creationId xmlns:a16="http://schemas.microsoft.com/office/drawing/2014/main" id="{0EA384FE-BA58-4843-A739-1ED4E6349724}"/>
              </a:ext>
            </a:extLst>
          </p:cNvPr>
          <p:cNvSpPr>
            <a:spLocks noChangeArrowheads="1"/>
          </p:cNvSpPr>
          <p:nvPr/>
        </p:nvSpPr>
        <p:spPr bwMode="auto">
          <a:xfrm>
            <a:off x="5410200" y="4495800"/>
            <a:ext cx="1066800" cy="1524000"/>
          </a:xfrm>
          <a:prstGeom prst="curvedLeftArrow">
            <a:avLst>
              <a:gd name="adj1" fmla="val 28571"/>
              <a:gd name="adj2" fmla="val 57143"/>
              <a:gd name="adj3" fmla="val 33333"/>
            </a:avLst>
          </a:prstGeom>
          <a:gradFill rotWithShape="0">
            <a:gsLst>
              <a:gs pos="0">
                <a:srgbClr val="FF0000"/>
              </a:gs>
              <a:gs pos="100000">
                <a:srgbClr val="FF00FF"/>
              </a:gs>
            </a:gsLst>
            <a:lin ang="5400000" scaled="1"/>
          </a:gra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4252351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8"/>
                                        </p:tgtEl>
                                        <p:attrNameLst>
                                          <p:attrName>style.visibility</p:attrName>
                                        </p:attrNameLst>
                                      </p:cBhvr>
                                      <p:to>
                                        <p:strVal val="visible"/>
                                      </p:to>
                                    </p:set>
                                    <p:anim calcmode="lin" valueType="num">
                                      <p:cBhvr additive="base">
                                        <p:cTn id="13" dur="500" fill="hold"/>
                                        <p:tgtEl>
                                          <p:spTgt spid="5138"/>
                                        </p:tgtEl>
                                        <p:attrNameLst>
                                          <p:attrName>ppt_x</p:attrName>
                                        </p:attrNameLst>
                                      </p:cBhvr>
                                      <p:tavLst>
                                        <p:tav tm="0">
                                          <p:val>
                                            <p:strVal val="0-#ppt_w/2"/>
                                          </p:val>
                                        </p:tav>
                                        <p:tav tm="100000">
                                          <p:val>
                                            <p:strVal val="#ppt_x"/>
                                          </p:val>
                                        </p:tav>
                                      </p:tavLst>
                                    </p:anim>
                                    <p:anim calcmode="lin" valueType="num">
                                      <p:cBhvr additive="base">
                                        <p:cTn id="14"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0-#ppt_w/2"/>
                                          </p:val>
                                        </p:tav>
                                        <p:tav tm="100000">
                                          <p:val>
                                            <p:strVal val="#ppt_x"/>
                                          </p:val>
                                        </p:tav>
                                      </p:tavLst>
                                    </p:anim>
                                    <p:anim calcmode="lin" valueType="num">
                                      <p:cBhvr additive="base">
                                        <p:cTn id="20" dur="5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40"/>
                                        </p:tgtEl>
                                        <p:attrNameLst>
                                          <p:attrName>style.visibility</p:attrName>
                                        </p:attrNameLst>
                                      </p:cBhvr>
                                      <p:to>
                                        <p:strVal val="visible"/>
                                      </p:to>
                                    </p:set>
                                    <p:anim calcmode="lin" valueType="num">
                                      <p:cBhvr additive="base">
                                        <p:cTn id="25" dur="500" fill="hold"/>
                                        <p:tgtEl>
                                          <p:spTgt spid="5140"/>
                                        </p:tgtEl>
                                        <p:attrNameLst>
                                          <p:attrName>ppt_x</p:attrName>
                                        </p:attrNameLst>
                                      </p:cBhvr>
                                      <p:tavLst>
                                        <p:tav tm="0">
                                          <p:val>
                                            <p:strVal val="0-#ppt_w/2"/>
                                          </p:val>
                                        </p:tav>
                                        <p:tav tm="100000">
                                          <p:val>
                                            <p:strVal val="#ppt_x"/>
                                          </p:val>
                                        </p:tav>
                                      </p:tavLst>
                                    </p:anim>
                                    <p:anim calcmode="lin" valueType="num">
                                      <p:cBhvr additive="base">
                                        <p:cTn id="26"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500" fill="hold"/>
                                        <p:tgtEl>
                                          <p:spTgt spid="5127"/>
                                        </p:tgtEl>
                                        <p:attrNameLst>
                                          <p:attrName>ppt_x</p:attrName>
                                        </p:attrNameLst>
                                      </p:cBhvr>
                                      <p:tavLst>
                                        <p:tav tm="0">
                                          <p:val>
                                            <p:strVal val="0-#ppt_w/2"/>
                                          </p:val>
                                        </p:tav>
                                        <p:tav tm="100000">
                                          <p:val>
                                            <p:strVal val="#ppt_x"/>
                                          </p:val>
                                        </p:tav>
                                      </p:tavLst>
                                    </p:anim>
                                    <p:anim calcmode="lin" valueType="num">
                                      <p:cBhvr additive="base">
                                        <p:cTn id="32"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41"/>
                                        </p:tgtEl>
                                        <p:attrNameLst>
                                          <p:attrName>style.visibility</p:attrName>
                                        </p:attrNameLst>
                                      </p:cBhvr>
                                      <p:to>
                                        <p:strVal val="visible"/>
                                      </p:to>
                                    </p:set>
                                    <p:anim calcmode="lin" valueType="num">
                                      <p:cBhvr additive="base">
                                        <p:cTn id="37" dur="500" fill="hold"/>
                                        <p:tgtEl>
                                          <p:spTgt spid="5141"/>
                                        </p:tgtEl>
                                        <p:attrNameLst>
                                          <p:attrName>ppt_x</p:attrName>
                                        </p:attrNameLst>
                                      </p:cBhvr>
                                      <p:tavLst>
                                        <p:tav tm="0">
                                          <p:val>
                                            <p:strVal val="0-#ppt_w/2"/>
                                          </p:val>
                                        </p:tav>
                                        <p:tav tm="100000">
                                          <p:val>
                                            <p:strVal val="#ppt_x"/>
                                          </p:val>
                                        </p:tav>
                                      </p:tavLst>
                                    </p:anim>
                                    <p:anim calcmode="lin" valueType="num">
                                      <p:cBhvr additive="base">
                                        <p:cTn id="38" dur="500" fill="hold"/>
                                        <p:tgtEl>
                                          <p:spTgt spid="514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128"/>
                                        </p:tgtEl>
                                        <p:attrNameLst>
                                          <p:attrName>style.visibility</p:attrName>
                                        </p:attrNameLst>
                                      </p:cBhvr>
                                      <p:to>
                                        <p:strVal val="visible"/>
                                      </p:to>
                                    </p:set>
                                    <p:anim calcmode="lin" valueType="num">
                                      <p:cBhvr additive="base">
                                        <p:cTn id="43" dur="500" fill="hold"/>
                                        <p:tgtEl>
                                          <p:spTgt spid="5128"/>
                                        </p:tgtEl>
                                        <p:attrNameLst>
                                          <p:attrName>ppt_x</p:attrName>
                                        </p:attrNameLst>
                                      </p:cBhvr>
                                      <p:tavLst>
                                        <p:tav tm="0">
                                          <p:val>
                                            <p:strVal val="0-#ppt_w/2"/>
                                          </p:val>
                                        </p:tav>
                                        <p:tav tm="100000">
                                          <p:val>
                                            <p:strVal val="#ppt_x"/>
                                          </p:val>
                                        </p:tav>
                                      </p:tavLst>
                                    </p:anim>
                                    <p:anim calcmode="lin" valueType="num">
                                      <p:cBhvr additive="base">
                                        <p:cTn id="44" dur="500" fill="hold"/>
                                        <p:tgtEl>
                                          <p:spTgt spid="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utoUpdateAnimBg="0"/>
      <p:bldP spid="5126" grpId="0" autoUpdateAnimBg="0"/>
      <p:bldP spid="5127" grpId="0" autoUpdateAnimBg="0"/>
      <p:bldP spid="5128" grpId="0" autoUpdateAnimBg="0"/>
      <p:bldP spid="5138" grpId="0" animBg="1"/>
      <p:bldP spid="5140" grpId="0" animBg="1"/>
      <p:bldP spid="51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sz="4800" b="1" dirty="0"/>
              <a:t>Team Evolution</a:t>
            </a:r>
          </a:p>
        </p:txBody>
      </p:sp>
      <p:sp>
        <p:nvSpPr>
          <p:cNvPr id="211972" name="Rectangle 4"/>
          <p:cNvSpPr>
            <a:spLocks noGrp="1" noChangeArrowheads="1"/>
          </p:cNvSpPr>
          <p:nvPr>
            <p:ph type="body" sz="half" idx="1"/>
          </p:nvPr>
        </p:nvSpPr>
        <p:spPr/>
        <p:txBody>
          <a:bodyPr/>
          <a:lstStyle/>
          <a:p>
            <a:r>
              <a:rPr lang="en-US" sz="3500" dirty="0"/>
              <a:t>Orientation</a:t>
            </a:r>
          </a:p>
          <a:p>
            <a:r>
              <a:rPr lang="en-US" sz="3500" dirty="0"/>
              <a:t>Conflict</a:t>
            </a:r>
          </a:p>
          <a:p>
            <a:r>
              <a:rPr lang="en-US" sz="3500" dirty="0"/>
              <a:t>Brainstorming</a:t>
            </a:r>
          </a:p>
          <a:p>
            <a:r>
              <a:rPr lang="en-US" sz="3500" dirty="0"/>
              <a:t>Emergence</a:t>
            </a:r>
          </a:p>
          <a:p>
            <a:r>
              <a:rPr lang="en-US" sz="3500" dirty="0"/>
              <a:t>Reinforcement</a:t>
            </a:r>
          </a:p>
        </p:txBody>
      </p:sp>
      <p:sp>
        <p:nvSpPr>
          <p:cNvPr id="211973" name="Rectangle 5"/>
          <p:cNvSpPr>
            <a:spLocks noGrp="1" noChangeArrowheads="1"/>
          </p:cNvSpPr>
          <p:nvPr>
            <p:ph type="body" sz="half" idx="2"/>
          </p:nvPr>
        </p:nvSpPr>
        <p:spPr>
          <a:xfrm>
            <a:off x="5105400" y="1600200"/>
            <a:ext cx="4038600" cy="5105400"/>
          </a:xfrm>
        </p:spPr>
        <p:txBody>
          <a:bodyPr/>
          <a:lstStyle/>
          <a:p>
            <a:r>
              <a:rPr lang="en-US" sz="3500" dirty="0"/>
              <a:t>Forming</a:t>
            </a:r>
          </a:p>
          <a:p>
            <a:r>
              <a:rPr lang="en-US" sz="3500" dirty="0"/>
              <a:t>Storming</a:t>
            </a:r>
          </a:p>
          <a:p>
            <a:r>
              <a:rPr lang="en-US" sz="3500" dirty="0" err="1"/>
              <a:t>Norming</a:t>
            </a:r>
            <a:endParaRPr lang="en-US" sz="3500" dirty="0"/>
          </a:p>
          <a:p>
            <a:r>
              <a:rPr lang="en-US" sz="3500" dirty="0"/>
              <a:t>Performing</a:t>
            </a:r>
          </a:p>
          <a:p>
            <a:r>
              <a:rPr lang="en-US" sz="3500" dirty="0"/>
              <a:t>Adjourning</a:t>
            </a:r>
          </a:p>
        </p:txBody>
      </p:sp>
      <p:pic>
        <p:nvPicPr>
          <p:cNvPr id="23555" name="Picture 3" descr="C:\Documents and Settings\Administrator\Local Settings\Temporary Internet Files\Content.IE5\HRZMIOIY\MPj04392740000[1].jpg"/>
          <p:cNvPicPr>
            <a:picLocks noChangeAspect="1" noChangeArrowheads="1"/>
          </p:cNvPicPr>
          <p:nvPr/>
        </p:nvPicPr>
        <p:blipFill>
          <a:blip r:embed="rId2" cstate="print"/>
          <a:srcRect/>
          <a:stretch>
            <a:fillRect/>
          </a:stretch>
        </p:blipFill>
        <p:spPr bwMode="auto">
          <a:xfrm>
            <a:off x="3200400" y="4953000"/>
            <a:ext cx="2793645" cy="1905000"/>
          </a:xfrm>
          <a:prstGeom prst="rect">
            <a:avLst/>
          </a:prstGeom>
          <a:noFill/>
        </p:spPr>
      </p:pic>
      <p:sp>
        <p:nvSpPr>
          <p:cNvPr id="8" name="Slide Number Placeholder 7"/>
          <p:cNvSpPr>
            <a:spLocks noGrp="1"/>
          </p:cNvSpPr>
          <p:nvPr>
            <p:ph type="sldNum" sz="quarter" idx="12"/>
          </p:nvPr>
        </p:nvSpPr>
        <p:spPr/>
        <p:txBody>
          <a:bodyPr/>
          <a:lstStyle/>
          <a:p>
            <a:fld id="{494CBB43-AD6E-41D7-BF68-A63F877F8A94}"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AutoShape 2">
            <a:extLst>
              <a:ext uri="{FF2B5EF4-FFF2-40B4-BE49-F238E27FC236}">
                <a16:creationId xmlns:a16="http://schemas.microsoft.com/office/drawing/2014/main" id="{05252D96-1028-48C1-88B7-5BE416B4B63E}"/>
              </a:ext>
            </a:extLst>
          </p:cNvPr>
          <p:cNvSpPr>
            <a:spLocks noGrp="1" noChangeArrowheads="1"/>
          </p:cNvSpPr>
          <p:nvPr>
            <p:ph type="title"/>
          </p:nvPr>
        </p:nvSpPr>
        <p:spPr/>
        <p:txBody>
          <a:bodyPr/>
          <a:lstStyle/>
          <a:p>
            <a:pPr eaLnBrk="1" hangingPunct="1"/>
            <a:r>
              <a:rPr lang="en-US" altLang="en-US">
                <a:solidFill>
                  <a:srgbClr val="993300"/>
                </a:solidFill>
              </a:rPr>
              <a:t>Stage 1:  FORMING</a:t>
            </a:r>
          </a:p>
        </p:txBody>
      </p:sp>
      <p:sp>
        <p:nvSpPr>
          <p:cNvPr id="14339" name="Rectangle 3">
            <a:extLst>
              <a:ext uri="{FF2B5EF4-FFF2-40B4-BE49-F238E27FC236}">
                <a16:creationId xmlns:a16="http://schemas.microsoft.com/office/drawing/2014/main" id="{578F2F07-07F5-4403-A186-59334FDCA33C}"/>
              </a:ext>
            </a:extLst>
          </p:cNvPr>
          <p:cNvSpPr>
            <a:spLocks noGrp="1" noChangeArrowheads="1"/>
          </p:cNvSpPr>
          <p:nvPr>
            <p:ph type="body" sz="half" idx="1"/>
          </p:nvPr>
        </p:nvSpPr>
        <p:spPr>
          <a:xfrm>
            <a:off x="838200" y="2286000"/>
            <a:ext cx="7467600" cy="4572000"/>
          </a:xfrm>
        </p:spPr>
        <p:txBody>
          <a:bodyPr/>
          <a:lstStyle/>
          <a:p>
            <a:pPr eaLnBrk="1" hangingPunct="1">
              <a:lnSpc>
                <a:spcPct val="75000"/>
              </a:lnSpc>
              <a:buClr>
                <a:schemeClr val="tx2"/>
              </a:buClr>
              <a:buFont typeface="Wingdings" panose="05000000000000000000" pitchFamily="2" charset="2"/>
              <a:buNone/>
            </a:pPr>
            <a:r>
              <a:rPr lang="en-US" altLang="en-US" sz="3500" b="1" dirty="0">
                <a:solidFill>
                  <a:srgbClr val="800080"/>
                </a:solidFill>
                <a:latin typeface="Tekton Pro" pitchFamily="34" charset="0"/>
              </a:rPr>
              <a:t>The Team</a:t>
            </a:r>
          </a:p>
          <a:p>
            <a:pPr eaLnBrk="1" hangingPunct="1">
              <a:lnSpc>
                <a:spcPct val="95000"/>
              </a:lnSpc>
              <a:buClr>
                <a:schemeClr val="bg2"/>
              </a:buClr>
              <a:buFont typeface="Wingdings" panose="05000000000000000000" pitchFamily="2" charset="2"/>
              <a:buChar char="q"/>
            </a:pPr>
            <a:r>
              <a:rPr lang="en-US" altLang="en-US" sz="2400" b="1" dirty="0"/>
              <a:t>defines the problem</a:t>
            </a:r>
          </a:p>
          <a:p>
            <a:pPr eaLnBrk="1" hangingPunct="1">
              <a:lnSpc>
                <a:spcPct val="75000"/>
              </a:lnSpc>
              <a:buClr>
                <a:srgbClr val="006600"/>
              </a:buClr>
              <a:buFont typeface="Wingdings" panose="05000000000000000000" pitchFamily="2" charset="2"/>
              <a:buChar char="q"/>
            </a:pPr>
            <a:endParaRPr lang="en-US" altLang="en-US" sz="2400" b="1" dirty="0"/>
          </a:p>
          <a:p>
            <a:pPr eaLnBrk="1" hangingPunct="1">
              <a:lnSpc>
                <a:spcPct val="75000"/>
              </a:lnSpc>
              <a:buClr>
                <a:schemeClr val="tx2"/>
              </a:buClr>
              <a:buFont typeface="Wingdings" panose="05000000000000000000" pitchFamily="2" charset="2"/>
              <a:buChar char="q"/>
            </a:pPr>
            <a:r>
              <a:rPr lang="en-US" altLang="en-US" sz="2400" b="1" dirty="0"/>
              <a:t>agrees on goals and formulates strategies for tackling the tasks</a:t>
            </a:r>
          </a:p>
          <a:p>
            <a:pPr eaLnBrk="1" hangingPunct="1">
              <a:lnSpc>
                <a:spcPct val="75000"/>
              </a:lnSpc>
              <a:buClr>
                <a:srgbClr val="006600"/>
              </a:buClr>
              <a:buFont typeface="Wingdings" panose="05000000000000000000" pitchFamily="2" charset="2"/>
              <a:buChar char="q"/>
            </a:pPr>
            <a:endParaRPr lang="en-US" altLang="en-US" sz="2400" b="1" dirty="0"/>
          </a:p>
          <a:p>
            <a:pPr eaLnBrk="1" hangingPunct="1">
              <a:lnSpc>
                <a:spcPct val="75000"/>
              </a:lnSpc>
              <a:buClr>
                <a:schemeClr val="bg2"/>
              </a:buClr>
              <a:buFont typeface="Wingdings" panose="05000000000000000000" pitchFamily="2" charset="2"/>
              <a:buChar char="q"/>
            </a:pPr>
            <a:r>
              <a:rPr lang="en-US" altLang="en-US" sz="2400" b="1" dirty="0"/>
              <a:t>determines the challenges and identifies information needed</a:t>
            </a:r>
          </a:p>
          <a:p>
            <a:pPr eaLnBrk="1" hangingPunct="1">
              <a:lnSpc>
                <a:spcPct val="75000"/>
              </a:lnSpc>
              <a:buClr>
                <a:srgbClr val="006600"/>
              </a:buClr>
              <a:buFont typeface="Wingdings" panose="05000000000000000000" pitchFamily="2" charset="2"/>
              <a:buChar char="q"/>
            </a:pPr>
            <a:endParaRPr lang="en-US" altLang="en-US" sz="2400" b="1" dirty="0"/>
          </a:p>
          <a:p>
            <a:pPr eaLnBrk="1" hangingPunct="1">
              <a:lnSpc>
                <a:spcPct val="75000"/>
              </a:lnSpc>
              <a:buClr>
                <a:schemeClr val="tx2"/>
              </a:buClr>
              <a:buFont typeface="Wingdings" panose="05000000000000000000" pitchFamily="2" charset="2"/>
              <a:buChar char="q"/>
            </a:pPr>
            <a:r>
              <a:rPr lang="en-US" altLang="en-US" sz="2400" b="1" dirty="0"/>
              <a:t>Individuals take on certain roles</a:t>
            </a:r>
          </a:p>
          <a:p>
            <a:pPr eaLnBrk="1" hangingPunct="1">
              <a:lnSpc>
                <a:spcPct val="75000"/>
              </a:lnSpc>
              <a:buClr>
                <a:srgbClr val="006600"/>
              </a:buClr>
              <a:buFont typeface="Wingdings" panose="05000000000000000000" pitchFamily="2" charset="2"/>
              <a:buChar char="q"/>
            </a:pPr>
            <a:endParaRPr lang="en-US" altLang="en-US" sz="2400" b="1" dirty="0"/>
          </a:p>
          <a:p>
            <a:pPr eaLnBrk="1" hangingPunct="1">
              <a:lnSpc>
                <a:spcPct val="75000"/>
              </a:lnSpc>
              <a:buClr>
                <a:srgbClr val="006600"/>
              </a:buClr>
              <a:buFont typeface="Wingdings" panose="05000000000000000000" pitchFamily="2" charset="2"/>
              <a:buChar char="q"/>
            </a:pPr>
            <a:r>
              <a:rPr lang="en-US" altLang="en-US" sz="2400" b="1" dirty="0"/>
              <a:t>develops trust and communication</a:t>
            </a:r>
          </a:p>
          <a:p>
            <a:pPr eaLnBrk="1" hangingPunct="1">
              <a:lnSpc>
                <a:spcPct val="80000"/>
              </a:lnSpc>
              <a:buFont typeface="Wingdings" panose="05000000000000000000" pitchFamily="2" charset="2"/>
              <a:buNone/>
            </a:pPr>
            <a:endParaRPr lang="en-US" altLang="en-US" sz="2400" b="1" dirty="0"/>
          </a:p>
        </p:txBody>
      </p:sp>
    </p:spTree>
    <p:extLst>
      <p:ext uri="{BB962C8B-B14F-4D97-AF65-F5344CB8AC3E}">
        <p14:creationId xmlns:p14="http://schemas.microsoft.com/office/powerpoint/2010/main" val="1247069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43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3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 calcmode="lin" valueType="num">
                                      <p:cBhvr>
                                        <p:cTn id="15" dur="10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43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43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 calcmode="lin" valueType="num">
                                      <p:cBhvr>
                                        <p:cTn id="23" dur="10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433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33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p:cTn id="31" dur="10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2" dur="10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3" dur="1000" fill="hold"/>
                                        <p:tgtEl>
                                          <p:spTgt spid="1433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4339">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4339">
                                            <p:txEl>
                                              <p:pRg st="7" end="7"/>
                                            </p:txEl>
                                          </p:spTgt>
                                        </p:tgtEl>
                                        <p:attrNameLst>
                                          <p:attrName>style.visibility</p:attrName>
                                        </p:attrNameLst>
                                      </p:cBhvr>
                                      <p:to>
                                        <p:strVal val="visible"/>
                                      </p:to>
                                    </p:set>
                                    <p:anim calcmode="lin" valueType="num">
                                      <p:cBhvr>
                                        <p:cTn id="39" dur="10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1433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433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4339">
                                            <p:txEl>
                                              <p:pRg st="9" end="9"/>
                                            </p:txEl>
                                          </p:spTgt>
                                        </p:tgtEl>
                                        <p:attrNameLst>
                                          <p:attrName>style.visibility</p:attrName>
                                        </p:attrNameLst>
                                      </p:cBhvr>
                                      <p:to>
                                        <p:strVal val="visible"/>
                                      </p:to>
                                    </p:set>
                                    <p:anim calcmode="lin" valueType="num">
                                      <p:cBhvr>
                                        <p:cTn id="47" dur="1000" fill="hold"/>
                                        <p:tgtEl>
                                          <p:spTgt spid="14339">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14339">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1433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433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AutoShape 2">
            <a:extLst>
              <a:ext uri="{FF2B5EF4-FFF2-40B4-BE49-F238E27FC236}">
                <a16:creationId xmlns:a16="http://schemas.microsoft.com/office/drawing/2014/main" id="{F2C866DC-8D6B-45BA-A08B-1DA4C182E4FD}"/>
              </a:ext>
            </a:extLst>
          </p:cNvPr>
          <p:cNvSpPr>
            <a:spLocks noGrp="1" noChangeArrowheads="1"/>
          </p:cNvSpPr>
          <p:nvPr>
            <p:ph type="title"/>
          </p:nvPr>
        </p:nvSpPr>
        <p:spPr/>
        <p:txBody>
          <a:bodyPr/>
          <a:lstStyle/>
          <a:p>
            <a:pPr eaLnBrk="1" hangingPunct="1">
              <a:defRPr/>
            </a:pPr>
            <a:r>
              <a:rPr lang="en-US" altLang="en-US" b="0">
                <a:solidFill>
                  <a:srgbClr val="800080"/>
                </a:solidFill>
                <a:effectLst>
                  <a:outerShdw blurRad="38100" dist="38100" dir="2700000" algn="tl">
                    <a:srgbClr val="C0C0C0"/>
                  </a:outerShdw>
                </a:effectLst>
              </a:rPr>
              <a:t>Stage 2:  STORMING</a:t>
            </a:r>
          </a:p>
        </p:txBody>
      </p:sp>
      <p:sp>
        <p:nvSpPr>
          <p:cNvPr id="22531" name="Rectangle 3">
            <a:extLst>
              <a:ext uri="{FF2B5EF4-FFF2-40B4-BE49-F238E27FC236}">
                <a16:creationId xmlns:a16="http://schemas.microsoft.com/office/drawing/2014/main" id="{D6EA9F7B-C57E-4F23-8D90-5E4B980C8C1B}"/>
              </a:ext>
            </a:extLst>
          </p:cNvPr>
          <p:cNvSpPr>
            <a:spLocks noGrp="1" noChangeArrowheads="1"/>
          </p:cNvSpPr>
          <p:nvPr>
            <p:ph type="body" idx="1"/>
          </p:nvPr>
        </p:nvSpPr>
        <p:spPr>
          <a:xfrm>
            <a:off x="838200" y="2362200"/>
            <a:ext cx="8077200" cy="4343400"/>
          </a:xfrm>
        </p:spPr>
        <p:txBody>
          <a:bodyPr/>
          <a:lstStyle/>
          <a:p>
            <a:pPr eaLnBrk="1" hangingPunct="1">
              <a:buFont typeface="Wingdings" panose="05000000000000000000" pitchFamily="2" charset="2"/>
              <a:buNone/>
            </a:pPr>
            <a:r>
              <a:rPr lang="en-US" altLang="en-US" sz="3200">
                <a:solidFill>
                  <a:srgbClr val="663300"/>
                </a:solidFill>
              </a:rPr>
              <a:t>During the </a:t>
            </a:r>
            <a:r>
              <a:rPr lang="en-US" altLang="en-US" sz="3600">
                <a:solidFill>
                  <a:srgbClr val="800080"/>
                </a:solidFill>
                <a:latin typeface="Forte" panose="03060902040502070203" pitchFamily="66" charset="0"/>
              </a:rPr>
              <a:t>Storming</a:t>
            </a:r>
            <a:r>
              <a:rPr lang="en-US" altLang="en-US" sz="3200">
                <a:solidFill>
                  <a:srgbClr val="663300"/>
                </a:solidFill>
              </a:rPr>
              <a:t> stage team members:</a:t>
            </a:r>
          </a:p>
          <a:p>
            <a:pPr lvl="1" eaLnBrk="1" hangingPunct="1">
              <a:buClr>
                <a:srgbClr val="CC3300"/>
              </a:buClr>
              <a:buFont typeface="Wingdings" panose="05000000000000000000" pitchFamily="2" charset="2"/>
              <a:buChar char="l"/>
            </a:pPr>
            <a:r>
              <a:rPr lang="en-US" altLang="en-US" sz="2800" b="1"/>
              <a:t>realize that the task is more difficult than they imagined</a:t>
            </a:r>
          </a:p>
          <a:p>
            <a:pPr lvl="1" eaLnBrk="1" hangingPunct="1">
              <a:buClr>
                <a:srgbClr val="CC3300"/>
              </a:buClr>
              <a:buFont typeface="Wingdings" panose="05000000000000000000" pitchFamily="2" charset="2"/>
              <a:buChar char="l"/>
            </a:pPr>
            <a:r>
              <a:rPr lang="en-US" altLang="en-US" sz="2800" b="1"/>
              <a:t>have fluctuations in attitude about chances of success </a:t>
            </a:r>
          </a:p>
          <a:p>
            <a:pPr lvl="1" eaLnBrk="1" hangingPunct="1">
              <a:buClr>
                <a:srgbClr val="CC3300"/>
              </a:buClr>
              <a:buFont typeface="Wingdings" panose="05000000000000000000" pitchFamily="2" charset="2"/>
              <a:buChar char="l"/>
            </a:pPr>
            <a:r>
              <a:rPr lang="en-US" altLang="en-US" sz="2800" b="1"/>
              <a:t>may be resistant to the task</a:t>
            </a:r>
          </a:p>
          <a:p>
            <a:pPr lvl="1" eaLnBrk="1" hangingPunct="1">
              <a:buClr>
                <a:srgbClr val="CC3300"/>
              </a:buClr>
              <a:buFont typeface="Wingdings" panose="05000000000000000000" pitchFamily="2" charset="2"/>
              <a:buChar char="l"/>
            </a:pPr>
            <a:r>
              <a:rPr lang="en-US" altLang="en-US" sz="2800" b="1"/>
              <a:t>have poor collaboration</a:t>
            </a:r>
          </a:p>
        </p:txBody>
      </p:sp>
    </p:spTree>
    <p:extLst>
      <p:ext uri="{BB962C8B-B14F-4D97-AF65-F5344CB8AC3E}">
        <p14:creationId xmlns:p14="http://schemas.microsoft.com/office/powerpoint/2010/main" val="31536918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1" name="Picture 3"/>
          <p:cNvPicPr>
            <a:picLocks noGrp="1" noChangeAspect="1" noChangeArrowheads="1"/>
          </p:cNvPicPr>
          <p:nvPr>
            <p:ph idx="1"/>
          </p:nvPr>
        </p:nvPicPr>
        <p:blipFill>
          <a:blip r:embed="rId4"/>
          <a:srcRect l="20364" r="33091"/>
          <a:stretch>
            <a:fillRect/>
          </a:stretch>
        </p:blipFill>
        <p:spPr bwMode="auto">
          <a:xfrm>
            <a:off x="0" y="0"/>
            <a:ext cx="2438400" cy="3495675"/>
          </a:xfrm>
          <a:prstGeom prst="rect">
            <a:avLst/>
          </a:prstGeom>
          <a:noFill/>
          <a:ln w="9525">
            <a:noFill/>
            <a:miter lim="800000"/>
            <a:headEnd/>
            <a:tailEnd/>
          </a:ln>
          <a:effectLst/>
        </p:spPr>
      </p:pic>
      <p:pic>
        <p:nvPicPr>
          <p:cNvPr id="6" name="Picture 5" descr="IMG_0612.JPG"/>
          <p:cNvPicPr>
            <a:picLocks noChangeAspect="1"/>
          </p:cNvPicPr>
          <p:nvPr/>
        </p:nvPicPr>
        <p:blipFill>
          <a:blip r:embed="rId5" cstate="print"/>
          <a:srcRect l="35931" t="25974" r="12121"/>
          <a:stretch>
            <a:fillRect/>
          </a:stretch>
        </p:blipFill>
        <p:spPr>
          <a:xfrm>
            <a:off x="6858000" y="0"/>
            <a:ext cx="2286000" cy="4343400"/>
          </a:xfrm>
          <a:prstGeom prst="rect">
            <a:avLst/>
          </a:prstGeom>
        </p:spPr>
      </p:pic>
      <p:pic>
        <p:nvPicPr>
          <p:cNvPr id="8" name="Picture 8" descr="http://www.7springs.com/images/summer/alpinetower.jpg"/>
          <p:cNvPicPr>
            <a:picLocks noChangeAspect="1" noChangeArrowheads="1"/>
          </p:cNvPicPr>
          <p:nvPr/>
        </p:nvPicPr>
        <p:blipFill>
          <a:blip r:embed="rId6"/>
          <a:srcRect l="5212" r="8795"/>
          <a:stretch>
            <a:fillRect/>
          </a:stretch>
        </p:blipFill>
        <p:spPr bwMode="auto">
          <a:xfrm>
            <a:off x="4343400" y="0"/>
            <a:ext cx="2514600" cy="4724400"/>
          </a:xfrm>
          <a:prstGeom prst="rect">
            <a:avLst/>
          </a:prstGeom>
          <a:noFill/>
        </p:spPr>
      </p:pic>
      <p:graphicFrame>
        <p:nvGraphicFramePr>
          <p:cNvPr id="17415" name="Object 7"/>
          <p:cNvGraphicFramePr>
            <a:graphicFrameLocks noChangeAspect="1"/>
          </p:cNvGraphicFramePr>
          <p:nvPr/>
        </p:nvGraphicFramePr>
        <p:xfrm>
          <a:off x="6008914" y="4495800"/>
          <a:ext cx="3135086" cy="2362200"/>
        </p:xfrm>
        <a:graphic>
          <a:graphicData uri="http://schemas.openxmlformats.org/presentationml/2006/ole">
            <mc:AlternateContent xmlns:mc="http://schemas.openxmlformats.org/markup-compatibility/2006">
              <mc:Choice xmlns:v="urn:schemas-microsoft-com:vml" Requires="v">
                <p:oleObj spid="_x0000_s17495" name="Photo Editor Photo" r:id="rId7" imgW="4172532" imgH="3142857" progId="">
                  <p:embed/>
                </p:oleObj>
              </mc:Choice>
              <mc:Fallback>
                <p:oleObj name="Photo Editor Photo" r:id="rId7" imgW="4172532" imgH="3142857" progId="">
                  <p:embed/>
                  <p:pic>
                    <p:nvPicPr>
                      <p:cNvPr id="0" name="Picture 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8914" y="4495800"/>
                        <a:ext cx="313508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6" name="Object 8"/>
          <p:cNvGraphicFramePr>
            <a:graphicFrameLocks noChangeAspect="1"/>
          </p:cNvGraphicFramePr>
          <p:nvPr/>
        </p:nvGraphicFramePr>
        <p:xfrm>
          <a:off x="0" y="3886200"/>
          <a:ext cx="3428291" cy="2574925"/>
        </p:xfrm>
        <a:graphic>
          <a:graphicData uri="http://schemas.openxmlformats.org/presentationml/2006/ole">
            <mc:AlternateContent xmlns:mc="http://schemas.openxmlformats.org/markup-compatibility/2006">
              <mc:Choice xmlns:v="urn:schemas-microsoft-com:vml" Requires="v">
                <p:oleObj spid="_x0000_s17496" name="Photo Editor Photo" r:id="rId9" imgW="4035552" imgH="3029712" progId="">
                  <p:embed/>
                </p:oleObj>
              </mc:Choice>
              <mc:Fallback>
                <p:oleObj name="Photo Editor Photo" r:id="rId9" imgW="4035552" imgH="3029712" progId="">
                  <p:embed/>
                  <p:pic>
                    <p:nvPicPr>
                      <p:cNvPr id="0"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886200"/>
                        <a:ext cx="3428291"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Slide Number Placeholder 12"/>
          <p:cNvSpPr>
            <a:spLocks noGrp="1"/>
          </p:cNvSpPr>
          <p:nvPr>
            <p:ph type="sldNum" sz="quarter" idx="12"/>
          </p:nvPr>
        </p:nvSpPr>
        <p:spPr/>
        <p:txBody>
          <a:bodyPr/>
          <a:lstStyle/>
          <a:p>
            <a:fld id="{5AF01080-C2B7-4AF9-8AB9-6C3B2D01B574}" type="slidenum">
              <a:rPr lang="en-US" smtClean="0"/>
              <a:pPr/>
              <a:t>2</a:t>
            </a:fld>
            <a:endParaRPr lang="en-US"/>
          </a:p>
        </p:txBody>
      </p:sp>
      <p:pic>
        <p:nvPicPr>
          <p:cNvPr id="15" name="Picture 4" descr="trustfall youth1"/>
          <p:cNvPicPr>
            <a:picLocks noChangeAspect="1" noChangeArrowheads="1"/>
          </p:cNvPicPr>
          <p:nvPr/>
        </p:nvPicPr>
        <p:blipFill>
          <a:blip r:embed="rId11" cstate="print"/>
          <a:srcRect/>
          <a:stretch>
            <a:fillRect/>
          </a:stretch>
        </p:blipFill>
        <p:spPr bwMode="auto">
          <a:xfrm>
            <a:off x="2362200" y="457200"/>
            <a:ext cx="2267373" cy="3657600"/>
          </a:xfrm>
          <a:prstGeom prst="rect">
            <a:avLst/>
          </a:prstGeom>
          <a:noFill/>
        </p:spPr>
      </p:pic>
      <p:graphicFrame>
        <p:nvGraphicFramePr>
          <p:cNvPr id="17414" name="Object 6"/>
          <p:cNvGraphicFramePr>
            <a:graphicFrameLocks noChangeAspect="1"/>
          </p:cNvGraphicFramePr>
          <p:nvPr/>
        </p:nvGraphicFramePr>
        <p:xfrm>
          <a:off x="3200400" y="4335066"/>
          <a:ext cx="2971800" cy="2522934"/>
        </p:xfrm>
        <a:graphic>
          <a:graphicData uri="http://schemas.openxmlformats.org/presentationml/2006/ole">
            <mc:AlternateContent xmlns:mc="http://schemas.openxmlformats.org/markup-compatibility/2006">
              <mc:Choice xmlns:v="urn:schemas-microsoft-com:vml" Requires="v">
                <p:oleObj spid="_x0000_s17497" name="Photo Editor Photo" r:id="rId12" imgW="3316224" imgH="2816352" progId="">
                  <p:embed/>
                </p:oleObj>
              </mc:Choice>
              <mc:Fallback>
                <p:oleObj name="Photo Editor Photo" r:id="rId12" imgW="3316224" imgH="2816352" progId="">
                  <p:embed/>
                  <p:pic>
                    <p:nvPicPr>
                      <p:cNvPr id="0" name="Picture 3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0400" y="4335066"/>
                        <a:ext cx="2971800" cy="2522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93365469-2511-4023-8307-A5925D486831}"/>
              </a:ext>
            </a:extLst>
          </p:cNvPr>
          <p:cNvSpPr>
            <a:spLocks noGrp="1" noChangeArrowheads="1"/>
          </p:cNvSpPr>
          <p:nvPr>
            <p:ph type="title"/>
          </p:nvPr>
        </p:nvSpPr>
        <p:spPr/>
        <p:txBody>
          <a:bodyPr/>
          <a:lstStyle/>
          <a:p>
            <a:pPr eaLnBrk="1" hangingPunct="1"/>
            <a:r>
              <a:rPr lang="en-US" altLang="en-US"/>
              <a:t>Storming Diagnosis </a:t>
            </a:r>
          </a:p>
        </p:txBody>
      </p:sp>
      <p:sp>
        <p:nvSpPr>
          <p:cNvPr id="49155" name="Rectangle 3">
            <a:extLst>
              <a:ext uri="{FF2B5EF4-FFF2-40B4-BE49-F238E27FC236}">
                <a16:creationId xmlns:a16="http://schemas.microsoft.com/office/drawing/2014/main" id="{03BE21B4-D6AB-4A95-AA5C-0C9401D18DF4}"/>
              </a:ext>
            </a:extLst>
          </p:cNvPr>
          <p:cNvSpPr>
            <a:spLocks noGrp="1" noChangeArrowheads="1"/>
          </p:cNvSpPr>
          <p:nvPr>
            <p:ph type="body" idx="1"/>
          </p:nvPr>
        </p:nvSpPr>
        <p:spPr/>
        <p:txBody>
          <a:bodyPr/>
          <a:lstStyle/>
          <a:p>
            <a:pPr eaLnBrk="1" hangingPunct="1"/>
            <a:r>
              <a:rPr lang="en-US" altLang="en-US"/>
              <a:t>Do we have common goals and objectives?</a:t>
            </a:r>
          </a:p>
          <a:p>
            <a:pPr eaLnBrk="1" hangingPunct="1"/>
            <a:r>
              <a:rPr lang="en-US" altLang="en-US"/>
              <a:t>Do we agree on roles and responsibilities? </a:t>
            </a:r>
          </a:p>
          <a:p>
            <a:pPr eaLnBrk="1" hangingPunct="1"/>
            <a:r>
              <a:rPr lang="en-US" altLang="en-US"/>
              <a:t>Do our task, communication, and decision systems work?</a:t>
            </a:r>
          </a:p>
          <a:p>
            <a:pPr eaLnBrk="1" hangingPunct="1"/>
            <a:r>
              <a:rPr lang="en-US" altLang="en-US"/>
              <a:t>Do we have adequate interpersonal skills?</a:t>
            </a:r>
          </a:p>
        </p:txBody>
      </p:sp>
      <p:sp>
        <p:nvSpPr>
          <p:cNvPr id="49156" name="Text Box 4">
            <a:extLst>
              <a:ext uri="{FF2B5EF4-FFF2-40B4-BE49-F238E27FC236}">
                <a16:creationId xmlns:a16="http://schemas.microsoft.com/office/drawing/2014/main" id="{70920903-B536-4279-94E0-2F1B279B86D2}"/>
              </a:ext>
            </a:extLst>
          </p:cNvPr>
          <p:cNvSpPr txBox="1">
            <a:spLocks noChangeArrowheads="1"/>
          </p:cNvSpPr>
          <p:nvPr/>
        </p:nvSpPr>
        <p:spPr bwMode="auto">
          <a:xfrm>
            <a:off x="7315200" y="0"/>
            <a:ext cx="1524000" cy="457200"/>
          </a:xfrm>
          <a:prstGeom prst="rect">
            <a:avLst/>
          </a:prstGeom>
          <a:noFill/>
          <a:ln w="9525">
            <a:noFill/>
            <a:miter lim="800000"/>
            <a:headEnd/>
            <a:tailEnd/>
          </a:ln>
          <a:effectLst/>
        </p:spPr>
        <p:txBody>
          <a:bodyPr>
            <a:spAutoFit/>
          </a:bodyPr>
          <a:lstStyle/>
          <a:p>
            <a:pPr>
              <a:defRPr/>
            </a:pPr>
            <a:endParaRPr lang="en-US" altLang="en-US" sz="2400" b="1">
              <a:solidFill>
                <a:srgbClr val="00FF00"/>
              </a:solidFill>
              <a:effectLst>
                <a:outerShdw blurRad="38100" dist="38100" dir="2700000" algn="tl">
                  <a:srgbClr val="C0C0C0"/>
                </a:outerShdw>
              </a:effectLst>
              <a:latin typeface="Times New Roman" pitchFamily="18" charset="0"/>
            </a:endParaRPr>
          </a:p>
        </p:txBody>
      </p:sp>
      <p:pic>
        <p:nvPicPr>
          <p:cNvPr id="34821" name="Picture 5" descr="TUGOWAR1">
            <a:extLst>
              <a:ext uri="{FF2B5EF4-FFF2-40B4-BE49-F238E27FC236}">
                <a16:creationId xmlns:a16="http://schemas.microsoft.com/office/drawing/2014/main" id="{E685F19D-B10D-47C4-AC6B-7A82C65B33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00600"/>
            <a:ext cx="48768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2394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FAD2FBEF-BB5F-476D-8A96-01681F6BBFC1}"/>
              </a:ext>
            </a:extLst>
          </p:cNvPr>
          <p:cNvSpPr>
            <a:spLocks noGrp="1" noChangeArrowheads="1"/>
          </p:cNvSpPr>
          <p:nvPr>
            <p:ph type="title"/>
          </p:nvPr>
        </p:nvSpPr>
        <p:spPr/>
        <p:txBody>
          <a:bodyPr/>
          <a:lstStyle/>
          <a:p>
            <a:pPr eaLnBrk="1" hangingPunct="1">
              <a:defRPr/>
            </a:pPr>
            <a:r>
              <a:rPr lang="en-US" altLang="en-US">
                <a:solidFill>
                  <a:srgbClr val="0099FF"/>
                </a:solidFill>
                <a:effectLst>
                  <a:outerShdw blurRad="38100" dist="38100" dir="2700000" algn="tl">
                    <a:srgbClr val="C0C0C0"/>
                  </a:outerShdw>
                </a:effectLst>
              </a:rPr>
              <a:t>Stage 3:  NORMING</a:t>
            </a:r>
          </a:p>
        </p:txBody>
      </p:sp>
      <p:sp>
        <p:nvSpPr>
          <p:cNvPr id="29699" name="Rectangle 3">
            <a:extLst>
              <a:ext uri="{FF2B5EF4-FFF2-40B4-BE49-F238E27FC236}">
                <a16:creationId xmlns:a16="http://schemas.microsoft.com/office/drawing/2014/main" id="{08FACFA6-3476-4577-9767-4C39D301A659}"/>
              </a:ext>
            </a:extLst>
          </p:cNvPr>
          <p:cNvSpPr>
            <a:spLocks noGrp="1" noChangeArrowheads="1"/>
          </p:cNvSpPr>
          <p:nvPr>
            <p:ph type="body" idx="1"/>
          </p:nvPr>
        </p:nvSpPr>
        <p:spPr/>
        <p:txBody>
          <a:bodyPr/>
          <a:lstStyle/>
          <a:p>
            <a:pPr eaLnBrk="1" hangingPunct="1">
              <a:lnSpc>
                <a:spcPct val="90000"/>
              </a:lnSpc>
            </a:pPr>
            <a:r>
              <a:rPr lang="en-US" altLang="en-US" sz="3200"/>
              <a:t>During this stage members accept:</a:t>
            </a:r>
          </a:p>
          <a:p>
            <a:pPr lvl="1" eaLnBrk="1" hangingPunct="1">
              <a:lnSpc>
                <a:spcPct val="90000"/>
              </a:lnSpc>
            </a:pPr>
            <a:r>
              <a:rPr lang="en-US" altLang="en-US" sz="2800"/>
              <a:t>their team</a:t>
            </a:r>
          </a:p>
          <a:p>
            <a:pPr lvl="1" eaLnBrk="1" hangingPunct="1">
              <a:lnSpc>
                <a:spcPct val="90000"/>
              </a:lnSpc>
            </a:pPr>
            <a:r>
              <a:rPr lang="en-US" altLang="en-US" sz="2800"/>
              <a:t>team rules and procedures</a:t>
            </a:r>
          </a:p>
          <a:p>
            <a:pPr lvl="1" eaLnBrk="1" hangingPunct="1">
              <a:lnSpc>
                <a:spcPct val="90000"/>
              </a:lnSpc>
            </a:pPr>
            <a:r>
              <a:rPr lang="en-US" altLang="en-US" sz="2800"/>
              <a:t>their roles in the team</a:t>
            </a:r>
          </a:p>
          <a:p>
            <a:pPr lvl="1" eaLnBrk="1" hangingPunct="1">
              <a:lnSpc>
                <a:spcPct val="90000"/>
              </a:lnSpc>
            </a:pPr>
            <a:r>
              <a:rPr lang="en-US" altLang="en-US" sz="2800"/>
              <a:t>the individuality of fellow members</a:t>
            </a:r>
          </a:p>
          <a:p>
            <a:pPr lvl="1" eaLnBrk="1" hangingPunct="1">
              <a:lnSpc>
                <a:spcPct val="90000"/>
              </a:lnSpc>
            </a:pPr>
            <a:endParaRPr lang="en-US" altLang="en-US"/>
          </a:p>
          <a:p>
            <a:pPr eaLnBrk="1" hangingPunct="1">
              <a:lnSpc>
                <a:spcPct val="90000"/>
              </a:lnSpc>
            </a:pPr>
            <a:r>
              <a:rPr lang="en-US" altLang="en-US"/>
              <a:t>Team members realize that they are not going to crash-and-burn and start helping each other</a:t>
            </a:r>
            <a:r>
              <a:rPr lang="en-US" altLang="en-US" sz="2400"/>
              <a:t>.</a:t>
            </a:r>
          </a:p>
        </p:txBody>
      </p:sp>
      <p:pic>
        <p:nvPicPr>
          <p:cNvPr id="40964" name="Picture 5">
            <a:extLst>
              <a:ext uri="{FF2B5EF4-FFF2-40B4-BE49-F238E27FC236}">
                <a16:creationId xmlns:a16="http://schemas.microsoft.com/office/drawing/2014/main" id="{769A74BC-557A-4992-B06E-B4B09058D8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819400"/>
            <a:ext cx="20574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504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 calcmode="lin" valueType="num">
                                      <p:cBhvr additive="base">
                                        <p:cTn id="37" dur="500" fill="hold"/>
                                        <p:tgtEl>
                                          <p:spTgt spid="296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6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AutoShape 2">
            <a:extLst>
              <a:ext uri="{FF2B5EF4-FFF2-40B4-BE49-F238E27FC236}">
                <a16:creationId xmlns:a16="http://schemas.microsoft.com/office/drawing/2014/main" id="{19557C28-C297-4250-B2D5-2750CED43524}"/>
              </a:ext>
            </a:extLst>
          </p:cNvPr>
          <p:cNvSpPr>
            <a:spLocks noGrp="1" noChangeArrowheads="1"/>
          </p:cNvSpPr>
          <p:nvPr>
            <p:ph type="title"/>
          </p:nvPr>
        </p:nvSpPr>
        <p:spPr/>
        <p:txBody>
          <a:bodyPr/>
          <a:lstStyle/>
          <a:p>
            <a:pPr eaLnBrk="1" hangingPunct="1">
              <a:defRPr/>
            </a:pPr>
            <a:r>
              <a:rPr lang="en-US" altLang="en-US">
                <a:solidFill>
                  <a:srgbClr val="9900CC"/>
                </a:solidFill>
                <a:effectLst>
                  <a:outerShdw blurRad="38100" dist="38100" dir="2700000" algn="tl">
                    <a:srgbClr val="C0C0C0"/>
                  </a:outerShdw>
                </a:effectLst>
              </a:rPr>
              <a:t>Stage 4:  PERFORMING</a:t>
            </a:r>
          </a:p>
        </p:txBody>
      </p:sp>
      <p:sp>
        <p:nvSpPr>
          <p:cNvPr id="39939" name="Rectangle 3">
            <a:extLst>
              <a:ext uri="{FF2B5EF4-FFF2-40B4-BE49-F238E27FC236}">
                <a16:creationId xmlns:a16="http://schemas.microsoft.com/office/drawing/2014/main" id="{CEAFD16B-780F-4EAD-A4B4-AAA0CDFFCD01}"/>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None/>
            </a:pPr>
            <a:r>
              <a:rPr lang="en-US" altLang="en-US" sz="3200">
                <a:solidFill>
                  <a:schemeClr val="tx2"/>
                </a:solidFill>
              </a:rPr>
              <a:t>Team members have:</a:t>
            </a:r>
          </a:p>
          <a:p>
            <a:pPr lvl="1" eaLnBrk="1" hangingPunct="1">
              <a:lnSpc>
                <a:spcPct val="90000"/>
              </a:lnSpc>
              <a:buClr>
                <a:srgbClr val="800080"/>
              </a:buClr>
              <a:buFont typeface="Wingdings" panose="05000000000000000000" pitchFamily="2" charset="2"/>
              <a:buChar char="ü"/>
            </a:pPr>
            <a:r>
              <a:rPr lang="en-US" altLang="en-US" sz="2800"/>
              <a:t>gained insight into personal and team processes</a:t>
            </a:r>
          </a:p>
          <a:p>
            <a:pPr lvl="1" eaLnBrk="1" hangingPunct="1">
              <a:lnSpc>
                <a:spcPct val="90000"/>
              </a:lnSpc>
              <a:buClr>
                <a:srgbClr val="800080"/>
              </a:buClr>
              <a:buFont typeface="Wingdings" panose="05000000000000000000" pitchFamily="2" charset="2"/>
              <a:buChar char="ü"/>
            </a:pPr>
            <a:r>
              <a:rPr lang="en-US" altLang="en-US" sz="2800"/>
              <a:t>a better understanding of each other’s strengths and weaknesses</a:t>
            </a:r>
          </a:p>
          <a:p>
            <a:pPr lvl="1" eaLnBrk="1" hangingPunct="1">
              <a:lnSpc>
                <a:spcPct val="90000"/>
              </a:lnSpc>
              <a:buClr>
                <a:srgbClr val="800080"/>
              </a:buClr>
              <a:buFont typeface="Wingdings" panose="05000000000000000000" pitchFamily="2" charset="2"/>
              <a:buChar char="ü"/>
            </a:pPr>
            <a:r>
              <a:rPr lang="en-US" altLang="en-US" sz="2800"/>
              <a:t>gained the ability to prevent or work through group conflict and resolve differences</a:t>
            </a:r>
          </a:p>
          <a:p>
            <a:pPr lvl="1" eaLnBrk="1" hangingPunct="1">
              <a:lnSpc>
                <a:spcPct val="90000"/>
              </a:lnSpc>
              <a:buClr>
                <a:srgbClr val="800080"/>
              </a:buClr>
              <a:buFont typeface="Wingdings" panose="05000000000000000000" pitchFamily="2" charset="2"/>
              <a:buChar char="ü"/>
            </a:pPr>
            <a:r>
              <a:rPr lang="en-US" altLang="en-US" sz="2800"/>
              <a:t>developed a close attachment to the team</a:t>
            </a:r>
          </a:p>
        </p:txBody>
      </p:sp>
    </p:spTree>
    <p:extLst>
      <p:ext uri="{BB962C8B-B14F-4D97-AF65-F5344CB8AC3E}">
        <p14:creationId xmlns:p14="http://schemas.microsoft.com/office/powerpoint/2010/main" val="2633787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additive="base">
                                        <p:cTn id="13"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9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anim calcmode="lin" valueType="num">
                                      <p:cBhvr additive="base">
                                        <p:cTn id="19"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9939">
                                            <p:txEl>
                                              <p:pRg st="3" end="3"/>
                                            </p:txEl>
                                          </p:spTgt>
                                        </p:tgtEl>
                                        <p:attrNameLst>
                                          <p:attrName>style.visibility</p:attrName>
                                        </p:attrNameLst>
                                      </p:cBhvr>
                                      <p:to>
                                        <p:strVal val="visible"/>
                                      </p:to>
                                    </p:set>
                                    <p:anim calcmode="lin" valueType="num">
                                      <p:cBhvr additive="base">
                                        <p:cTn id="25" dur="500" fill="hold"/>
                                        <p:tgtEl>
                                          <p:spTgt spid="39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9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9939">
                                            <p:txEl>
                                              <p:pRg st="4" end="4"/>
                                            </p:txEl>
                                          </p:spTgt>
                                        </p:tgtEl>
                                        <p:attrNameLst>
                                          <p:attrName>style.visibility</p:attrName>
                                        </p:attrNameLst>
                                      </p:cBhvr>
                                      <p:to>
                                        <p:strVal val="visible"/>
                                      </p:to>
                                    </p:set>
                                    <p:anim calcmode="lin" valueType="num">
                                      <p:cBhvr additive="base">
                                        <p:cTn id="31"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99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2"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EAFCE8-05E0-425C-97D9-2A75CE74F2F5}"/>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3E2CDAF6-10C6-47E6-A672-2C0DDC3BB463}"/>
              </a:ext>
            </a:extLst>
          </p:cNvPr>
          <p:cNvSpPr>
            <a:spLocks noGrp="1"/>
          </p:cNvSpPr>
          <p:nvPr>
            <p:ph idx="1"/>
          </p:nvPr>
        </p:nvSpPr>
        <p:spPr/>
        <p:txBody>
          <a:bodyPr/>
          <a:lstStyle/>
          <a:p>
            <a:r>
              <a:rPr lang="en-US" dirty="0"/>
              <a:t>Activity 2- Role Storming</a:t>
            </a:r>
          </a:p>
        </p:txBody>
      </p:sp>
      <p:sp>
        <p:nvSpPr>
          <p:cNvPr id="5" name="Slide Number Placeholder 4">
            <a:extLst>
              <a:ext uri="{FF2B5EF4-FFF2-40B4-BE49-F238E27FC236}">
                <a16:creationId xmlns:a16="http://schemas.microsoft.com/office/drawing/2014/main" id="{2C2D9E2A-A834-4E14-BEBF-FE1E9FF1B898}"/>
              </a:ext>
            </a:extLst>
          </p:cNvPr>
          <p:cNvSpPr>
            <a:spLocks noGrp="1"/>
          </p:cNvSpPr>
          <p:nvPr>
            <p:ph type="sldNum" sz="quarter" idx="12"/>
          </p:nvPr>
        </p:nvSpPr>
        <p:spPr/>
        <p:txBody>
          <a:bodyPr/>
          <a:lstStyle/>
          <a:p>
            <a:fld id="{494CBB43-AD6E-41D7-BF68-A63F877F8A94}" type="slidenum">
              <a:rPr lang="en-US" smtClean="0"/>
              <a:pPr/>
              <a:t>23</a:t>
            </a:fld>
            <a:endParaRPr lang="en-US"/>
          </a:p>
        </p:txBody>
      </p:sp>
      <p:pic>
        <p:nvPicPr>
          <p:cNvPr id="68610" name="Picture 2" descr="Image result for Role Storming"/>
          <p:cNvPicPr>
            <a:picLocks noChangeAspect="1" noChangeArrowheads="1"/>
          </p:cNvPicPr>
          <p:nvPr/>
        </p:nvPicPr>
        <p:blipFill>
          <a:blip r:embed="rId2"/>
          <a:srcRect/>
          <a:stretch>
            <a:fillRect/>
          </a:stretch>
        </p:blipFill>
        <p:spPr bwMode="auto">
          <a:xfrm>
            <a:off x="838200" y="2209800"/>
            <a:ext cx="7315200" cy="4419600"/>
          </a:xfrm>
          <a:prstGeom prst="rect">
            <a:avLst/>
          </a:prstGeom>
          <a:noFill/>
        </p:spPr>
      </p:pic>
    </p:spTree>
    <p:extLst>
      <p:ext uri="{BB962C8B-B14F-4D97-AF65-F5344CB8AC3E}">
        <p14:creationId xmlns:p14="http://schemas.microsoft.com/office/powerpoint/2010/main" val="519803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a:extLst>
              <a:ext uri="{FF2B5EF4-FFF2-40B4-BE49-F238E27FC236}">
                <a16:creationId xmlns:a16="http://schemas.microsoft.com/office/drawing/2014/main" id="{8430AB0A-1962-41E6-8B70-CF1B534742F7}"/>
              </a:ext>
            </a:extLst>
          </p:cNvPr>
          <p:cNvSpPr>
            <a:spLocks noGrp="1" noChangeArrowheads="1"/>
          </p:cNvSpPr>
          <p:nvPr>
            <p:ph type="title"/>
          </p:nvPr>
        </p:nvSpPr>
        <p:spPr/>
        <p:txBody>
          <a:bodyPr/>
          <a:lstStyle/>
          <a:p>
            <a:pPr eaLnBrk="1" hangingPunct="1"/>
            <a:r>
              <a:rPr lang="en-US" altLang="en-US"/>
              <a:t>Team Roles - Leader</a:t>
            </a:r>
          </a:p>
        </p:txBody>
      </p:sp>
      <p:sp>
        <p:nvSpPr>
          <p:cNvPr id="18435" name="Rectangle 3">
            <a:extLst>
              <a:ext uri="{FF2B5EF4-FFF2-40B4-BE49-F238E27FC236}">
                <a16:creationId xmlns:a16="http://schemas.microsoft.com/office/drawing/2014/main" id="{E5B4753B-DC49-486F-AE2A-6CDB4037A29B}"/>
              </a:ext>
            </a:extLst>
          </p:cNvPr>
          <p:cNvSpPr>
            <a:spLocks noGrp="1" noChangeArrowheads="1"/>
          </p:cNvSpPr>
          <p:nvPr>
            <p:ph type="body" idx="1"/>
          </p:nvPr>
        </p:nvSpPr>
        <p:spPr>
          <a:xfrm>
            <a:off x="457200" y="1371600"/>
            <a:ext cx="8991600" cy="5486400"/>
          </a:xfrm>
        </p:spPr>
        <p:txBody>
          <a:bodyPr/>
          <a:lstStyle/>
          <a:p>
            <a:pPr marL="990600" lvl="1" indent="-533400" eaLnBrk="1" hangingPunct="1">
              <a:lnSpc>
                <a:spcPct val="115000"/>
              </a:lnSpc>
              <a:buClrTx/>
              <a:buSzPct val="85000"/>
              <a:buFontTx/>
              <a:buBlip>
                <a:blip r:embed="rId2"/>
              </a:buBlip>
            </a:pPr>
            <a:r>
              <a:rPr lang="en-US" altLang="en-US" b="1" dirty="0"/>
              <a:t>Encourages and maintains open communication</a:t>
            </a:r>
          </a:p>
          <a:p>
            <a:pPr marL="990600" lvl="1" indent="-533400" eaLnBrk="1" hangingPunct="1">
              <a:lnSpc>
                <a:spcPct val="115000"/>
              </a:lnSpc>
              <a:buClrTx/>
              <a:buSzPct val="85000"/>
              <a:buFontTx/>
              <a:buBlip>
                <a:blip r:embed="rId2"/>
              </a:buBlip>
            </a:pPr>
            <a:r>
              <a:rPr lang="en-US" altLang="en-US" b="1" dirty="0"/>
              <a:t>Leads by setting a good example </a:t>
            </a:r>
          </a:p>
          <a:p>
            <a:pPr marL="990600" lvl="1" indent="-533400" eaLnBrk="1" hangingPunct="1">
              <a:lnSpc>
                <a:spcPct val="115000"/>
              </a:lnSpc>
              <a:buClrTx/>
              <a:buSzPct val="85000"/>
              <a:buFontTx/>
              <a:buBlip>
                <a:blip r:embed="rId2"/>
              </a:buBlip>
            </a:pPr>
            <a:r>
              <a:rPr lang="en-US" altLang="en-US" b="1" dirty="0"/>
              <a:t>Motivates and inspires team members</a:t>
            </a:r>
          </a:p>
          <a:p>
            <a:pPr marL="990600" lvl="1" indent="-533400" eaLnBrk="1" hangingPunct="1">
              <a:lnSpc>
                <a:spcPct val="115000"/>
              </a:lnSpc>
              <a:buClrTx/>
              <a:buSzPct val="85000"/>
              <a:buFontTx/>
              <a:buBlip>
                <a:blip r:embed="rId2"/>
              </a:buBlip>
            </a:pPr>
            <a:r>
              <a:rPr lang="en-US" altLang="en-US" b="1" dirty="0"/>
              <a:t>Helps the team focus on the task</a:t>
            </a:r>
          </a:p>
          <a:p>
            <a:pPr marL="990600" lvl="1" indent="-533400" eaLnBrk="1" hangingPunct="1">
              <a:lnSpc>
                <a:spcPct val="115000"/>
              </a:lnSpc>
              <a:buClrTx/>
              <a:buSzPct val="85000"/>
              <a:buFontTx/>
              <a:buBlip>
                <a:blip r:embed="rId2"/>
              </a:buBlip>
            </a:pPr>
            <a:r>
              <a:rPr lang="en-US" altLang="en-US" b="1" dirty="0"/>
              <a:t>Facilitates problem solving and collaboration</a:t>
            </a:r>
          </a:p>
          <a:p>
            <a:pPr marL="990600" lvl="1" indent="-533400" eaLnBrk="1" hangingPunct="1">
              <a:lnSpc>
                <a:spcPct val="115000"/>
              </a:lnSpc>
              <a:buClrTx/>
              <a:buSzPct val="85000"/>
              <a:buFontTx/>
              <a:buBlip>
                <a:blip r:embed="rId2"/>
              </a:buBlip>
            </a:pPr>
            <a:r>
              <a:rPr lang="en-US" altLang="en-US" b="1" dirty="0"/>
              <a:t>Maintains healthy group dynamics</a:t>
            </a:r>
          </a:p>
          <a:p>
            <a:pPr marL="990600" lvl="1" indent="-533400" eaLnBrk="1" hangingPunct="1">
              <a:lnSpc>
                <a:spcPct val="115000"/>
              </a:lnSpc>
              <a:buClrTx/>
              <a:buSzPct val="85000"/>
              <a:buFontTx/>
              <a:buBlip>
                <a:blip r:embed="rId2"/>
              </a:buBlip>
            </a:pPr>
            <a:r>
              <a:rPr lang="en-US" altLang="en-US" b="1" dirty="0"/>
              <a:t>Encourages creativity and risk-taking</a:t>
            </a:r>
          </a:p>
          <a:p>
            <a:pPr marL="990600" lvl="1" indent="-533400" eaLnBrk="1" hangingPunct="1">
              <a:lnSpc>
                <a:spcPct val="115000"/>
              </a:lnSpc>
              <a:buClrTx/>
              <a:buSzPct val="85000"/>
              <a:buFontTx/>
              <a:buBlip>
                <a:blip r:embed="rId2"/>
              </a:buBlip>
            </a:pPr>
            <a:r>
              <a:rPr lang="en-US" altLang="en-US" b="1" dirty="0"/>
              <a:t>Recognizes and celebrates team member contributions</a:t>
            </a:r>
          </a:p>
          <a:p>
            <a:pPr marL="609600" indent="-609600" eaLnBrk="1" hangingPunct="1">
              <a:lnSpc>
                <a:spcPct val="90000"/>
              </a:lnSpc>
            </a:pPr>
            <a:endParaRPr lang="en-US" altLang="en-US" sz="2400" b="1" dirty="0"/>
          </a:p>
        </p:txBody>
      </p:sp>
    </p:spTree>
    <p:extLst>
      <p:ext uri="{BB962C8B-B14F-4D97-AF65-F5344CB8AC3E}">
        <p14:creationId xmlns:p14="http://schemas.microsoft.com/office/powerpoint/2010/main" val="1405270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3E0C2328-7C43-425D-9DA4-5AC045E2876F}"/>
              </a:ext>
            </a:extLst>
          </p:cNvPr>
          <p:cNvSpPr>
            <a:spLocks noGrp="1" noChangeArrowheads="1"/>
          </p:cNvSpPr>
          <p:nvPr>
            <p:ph type="title"/>
          </p:nvPr>
        </p:nvSpPr>
        <p:spPr>
          <a:xfrm>
            <a:off x="1752600" y="609600"/>
            <a:ext cx="7391400" cy="1066800"/>
          </a:xfrm>
        </p:spPr>
        <p:txBody>
          <a:bodyPr/>
          <a:lstStyle/>
          <a:p>
            <a:pPr eaLnBrk="1" hangingPunct="1"/>
            <a:r>
              <a:rPr lang="en-US" altLang="en-US" sz="3000" dirty="0"/>
              <a:t>Other Team Roles – Members Can Formally 	or Informally Take on These Roles</a:t>
            </a:r>
          </a:p>
        </p:txBody>
      </p:sp>
      <p:sp>
        <p:nvSpPr>
          <p:cNvPr id="19459" name="Rectangle 3">
            <a:extLst>
              <a:ext uri="{FF2B5EF4-FFF2-40B4-BE49-F238E27FC236}">
                <a16:creationId xmlns:a16="http://schemas.microsoft.com/office/drawing/2014/main" id="{2EE4B193-69D1-45A8-915E-9986C3500FE2}"/>
              </a:ext>
            </a:extLst>
          </p:cNvPr>
          <p:cNvSpPr>
            <a:spLocks noGrp="1" noChangeArrowheads="1"/>
          </p:cNvSpPr>
          <p:nvPr>
            <p:ph type="body" idx="1"/>
          </p:nvPr>
        </p:nvSpPr>
        <p:spPr>
          <a:xfrm>
            <a:off x="228600" y="2286000"/>
            <a:ext cx="8763000" cy="4267200"/>
          </a:xfrm>
        </p:spPr>
        <p:txBody>
          <a:bodyPr/>
          <a:lstStyle/>
          <a:p>
            <a:pPr marL="990600" lvl="1" indent="-533400" eaLnBrk="1" hangingPunct="1">
              <a:lnSpc>
                <a:spcPct val="80000"/>
              </a:lnSpc>
              <a:spcBef>
                <a:spcPct val="5000"/>
              </a:spcBef>
              <a:buClrTx/>
              <a:buSzPct val="85000"/>
              <a:buFontTx/>
              <a:buNone/>
            </a:pPr>
            <a:r>
              <a:rPr lang="en-US" altLang="en-US" sz="2000" b="1" dirty="0">
                <a:latin typeface="Myriad Pro Cond" pitchFamily="34" charset="0"/>
              </a:rPr>
              <a:t>Initiator</a:t>
            </a:r>
            <a:r>
              <a:rPr lang="en-US" altLang="en-US" sz="2300" dirty="0">
                <a:latin typeface="Hobo Std" pitchFamily="50" charset="0"/>
              </a:rPr>
              <a:t> </a:t>
            </a:r>
            <a:r>
              <a:rPr lang="en-US" altLang="en-US" sz="1600" dirty="0"/>
              <a:t>- Someone who suggests new ideas. One or more people can have this role at a time.</a:t>
            </a:r>
          </a:p>
          <a:p>
            <a:pPr marL="990600" lvl="1" indent="-533400" eaLnBrk="1" hangingPunct="1">
              <a:lnSpc>
                <a:spcPct val="80000"/>
              </a:lnSpc>
              <a:spcBef>
                <a:spcPct val="5000"/>
              </a:spcBef>
              <a:buClr>
                <a:schemeClr val="tx2"/>
              </a:buClr>
              <a:buFontTx/>
              <a:buNone/>
            </a:pPr>
            <a:endParaRPr lang="en-US" altLang="en-US" sz="2000" b="1" dirty="0">
              <a:latin typeface="Myriad Pro Cond" pitchFamily="34" charset="0"/>
            </a:endParaRPr>
          </a:p>
          <a:p>
            <a:pPr marL="990600" lvl="1" indent="-533400" eaLnBrk="1" hangingPunct="1">
              <a:lnSpc>
                <a:spcPct val="80000"/>
              </a:lnSpc>
              <a:spcBef>
                <a:spcPct val="5000"/>
              </a:spcBef>
              <a:buClr>
                <a:schemeClr val="tx2"/>
              </a:buClr>
              <a:buFontTx/>
              <a:buNone/>
            </a:pPr>
            <a:r>
              <a:rPr lang="en-US" altLang="en-US" sz="2000" b="1" dirty="0">
                <a:latin typeface="Myriad Pro Cond" pitchFamily="34" charset="0"/>
              </a:rPr>
              <a:t>Recorder</a:t>
            </a:r>
            <a:r>
              <a:rPr lang="en-US" altLang="en-US" sz="1600" dirty="0"/>
              <a:t> - This person records whatever ideas a team member may have. It is important that this person quote a team member accurately and not "edit" or evaluate them.</a:t>
            </a:r>
          </a:p>
          <a:p>
            <a:pPr marL="990600" lvl="1" indent="-533400" eaLnBrk="1" hangingPunct="1">
              <a:lnSpc>
                <a:spcPct val="80000"/>
              </a:lnSpc>
              <a:spcBef>
                <a:spcPct val="5000"/>
              </a:spcBef>
              <a:buClr>
                <a:schemeClr val="tx2"/>
              </a:buClr>
              <a:buFontTx/>
              <a:buNone/>
            </a:pPr>
            <a:endParaRPr lang="en-US" altLang="en-US" sz="1600" b="1" dirty="0"/>
          </a:p>
          <a:p>
            <a:pPr marL="990600" lvl="1" indent="-533400" eaLnBrk="1" hangingPunct="1">
              <a:lnSpc>
                <a:spcPct val="80000"/>
              </a:lnSpc>
              <a:spcBef>
                <a:spcPct val="5000"/>
              </a:spcBef>
              <a:buClr>
                <a:schemeClr val="tx2"/>
              </a:buClr>
              <a:buFontTx/>
              <a:buNone/>
            </a:pPr>
            <a:r>
              <a:rPr lang="en-US" altLang="en-US" sz="2000" b="1" dirty="0">
                <a:latin typeface="Myriad Pro Cond" pitchFamily="34" charset="0"/>
              </a:rPr>
              <a:t>Devil's Advocate/Skeptic</a:t>
            </a:r>
            <a:r>
              <a:rPr lang="en-US" altLang="en-US" sz="1600" dirty="0"/>
              <a:t> - This is someone whose responsibility is to look for potential flaws in an idea.</a:t>
            </a:r>
          </a:p>
          <a:p>
            <a:pPr marL="990600" lvl="1" indent="-533400" eaLnBrk="1" hangingPunct="1">
              <a:lnSpc>
                <a:spcPct val="80000"/>
              </a:lnSpc>
              <a:spcBef>
                <a:spcPct val="5000"/>
              </a:spcBef>
              <a:buClr>
                <a:schemeClr val="tx2"/>
              </a:buClr>
              <a:buFontTx/>
              <a:buNone/>
            </a:pPr>
            <a:endParaRPr lang="en-US" altLang="en-US" sz="1600" b="1" dirty="0">
              <a:latin typeface="Myriad Pro Cond" pitchFamily="34" charset="0"/>
            </a:endParaRPr>
          </a:p>
          <a:p>
            <a:pPr marL="990600" lvl="1" indent="-533400" eaLnBrk="1" hangingPunct="1">
              <a:lnSpc>
                <a:spcPct val="80000"/>
              </a:lnSpc>
              <a:spcBef>
                <a:spcPct val="5000"/>
              </a:spcBef>
              <a:buClr>
                <a:schemeClr val="tx2"/>
              </a:buClr>
              <a:buFontTx/>
              <a:buNone/>
            </a:pPr>
            <a:r>
              <a:rPr lang="en-US" altLang="en-US" sz="2000" b="1" dirty="0">
                <a:latin typeface="Myriad Pro Cond" pitchFamily="34" charset="0"/>
              </a:rPr>
              <a:t>Optimist</a:t>
            </a:r>
            <a:r>
              <a:rPr lang="en-US" altLang="en-US" sz="2000" dirty="0">
                <a:latin typeface="Myriad Pro Cond" pitchFamily="34" charset="0"/>
              </a:rPr>
              <a:t> </a:t>
            </a:r>
            <a:r>
              <a:rPr lang="en-US" altLang="en-US" sz="1600" dirty="0"/>
              <a:t>- This is someone who tries to maintain a positive frame of mind and facilitates the search for solutions.</a:t>
            </a:r>
          </a:p>
          <a:p>
            <a:pPr marL="990600" lvl="1" indent="-533400" eaLnBrk="1" hangingPunct="1">
              <a:lnSpc>
                <a:spcPct val="80000"/>
              </a:lnSpc>
              <a:spcBef>
                <a:spcPct val="5000"/>
              </a:spcBef>
              <a:buClr>
                <a:schemeClr val="tx2"/>
              </a:buClr>
              <a:buFontTx/>
              <a:buNone/>
            </a:pPr>
            <a:endParaRPr lang="en-US" altLang="en-US" sz="1600" b="1" dirty="0"/>
          </a:p>
          <a:p>
            <a:pPr marL="990600" lvl="1" indent="-533400" eaLnBrk="1" hangingPunct="1">
              <a:lnSpc>
                <a:spcPct val="80000"/>
              </a:lnSpc>
              <a:spcBef>
                <a:spcPct val="5000"/>
              </a:spcBef>
              <a:buClr>
                <a:schemeClr val="tx2"/>
              </a:buClr>
              <a:buFontTx/>
              <a:buNone/>
            </a:pPr>
            <a:r>
              <a:rPr lang="en-US" altLang="en-US" sz="2000" b="1" dirty="0">
                <a:latin typeface="Myriad Pro Cond" pitchFamily="34" charset="0"/>
              </a:rPr>
              <a:t>Timekeeper</a:t>
            </a:r>
            <a:r>
              <a:rPr lang="en-US" altLang="en-US" sz="2000" dirty="0">
                <a:latin typeface="Myriad Pro Cond" pitchFamily="34" charset="0"/>
              </a:rPr>
              <a:t> </a:t>
            </a:r>
            <a:r>
              <a:rPr lang="en-US" altLang="en-US" sz="1600" dirty="0"/>
              <a:t>- Someone who tracks time spent on each portion of the meeting.</a:t>
            </a:r>
          </a:p>
          <a:p>
            <a:pPr marL="990600" lvl="1" indent="-533400" eaLnBrk="1" hangingPunct="1">
              <a:lnSpc>
                <a:spcPct val="80000"/>
              </a:lnSpc>
              <a:spcBef>
                <a:spcPct val="5000"/>
              </a:spcBef>
              <a:buClr>
                <a:schemeClr val="tx2"/>
              </a:buClr>
              <a:buFontTx/>
              <a:buNone/>
            </a:pPr>
            <a:endParaRPr lang="en-US" altLang="en-US" sz="1600" b="1" dirty="0"/>
          </a:p>
          <a:p>
            <a:pPr marL="990600" lvl="1" indent="-533400" eaLnBrk="1" hangingPunct="1">
              <a:lnSpc>
                <a:spcPct val="80000"/>
              </a:lnSpc>
              <a:spcBef>
                <a:spcPct val="5000"/>
              </a:spcBef>
              <a:buClr>
                <a:schemeClr val="tx2"/>
              </a:buClr>
              <a:buFontTx/>
              <a:buNone/>
            </a:pPr>
            <a:r>
              <a:rPr lang="en-US" altLang="en-US" sz="2000" b="1" dirty="0">
                <a:latin typeface="Myriad Pro Cond" pitchFamily="34" charset="0"/>
              </a:rPr>
              <a:t>Gate Keeper</a:t>
            </a:r>
            <a:r>
              <a:rPr lang="en-US" altLang="en-US" sz="1600" dirty="0"/>
              <a:t> - This person works to ensure that each member gives input on an issue. One strategy to do this is to ask everyone to voice their opinion one at a time. Another is to cast votes.</a:t>
            </a:r>
          </a:p>
          <a:p>
            <a:pPr marL="990600" lvl="1" indent="-533400" eaLnBrk="1" hangingPunct="1">
              <a:lnSpc>
                <a:spcPct val="80000"/>
              </a:lnSpc>
              <a:spcBef>
                <a:spcPct val="5000"/>
              </a:spcBef>
              <a:buClr>
                <a:schemeClr val="tx2"/>
              </a:buClr>
              <a:buFontTx/>
              <a:buNone/>
            </a:pPr>
            <a:endParaRPr lang="en-US" altLang="en-US" sz="1600" b="1" dirty="0"/>
          </a:p>
          <a:p>
            <a:pPr marL="990600" lvl="1" indent="-533400" eaLnBrk="1" hangingPunct="1">
              <a:lnSpc>
                <a:spcPct val="80000"/>
              </a:lnSpc>
              <a:spcBef>
                <a:spcPct val="5000"/>
              </a:spcBef>
              <a:buClr>
                <a:schemeClr val="tx2"/>
              </a:buClr>
              <a:buFontTx/>
              <a:buNone/>
            </a:pPr>
            <a:r>
              <a:rPr lang="en-US" altLang="en-US" sz="2000" b="1" dirty="0">
                <a:latin typeface="Myriad Pro Cond" pitchFamily="34" charset="0"/>
              </a:rPr>
              <a:t>Summarizer</a:t>
            </a:r>
            <a:r>
              <a:rPr lang="en-US" altLang="en-US" sz="1600" dirty="0">
                <a:latin typeface="Showcard Gothic" panose="04020904020102020604" pitchFamily="82" charset="0"/>
              </a:rPr>
              <a:t> </a:t>
            </a:r>
            <a:r>
              <a:rPr lang="en-US" altLang="en-US" sz="1600" dirty="0"/>
              <a:t>- Someone who summarizes a list of options.</a:t>
            </a:r>
          </a:p>
        </p:txBody>
      </p:sp>
    </p:spTree>
    <p:extLst>
      <p:ext uri="{BB962C8B-B14F-4D97-AF65-F5344CB8AC3E}">
        <p14:creationId xmlns:p14="http://schemas.microsoft.com/office/powerpoint/2010/main" val="3743466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70A5-97B3-4AC2-883A-00F0C96E7922}"/>
              </a:ext>
            </a:extLst>
          </p:cNvPr>
          <p:cNvSpPr>
            <a:spLocks noGrp="1"/>
          </p:cNvSpPr>
          <p:nvPr>
            <p:ph type="title"/>
          </p:nvPr>
        </p:nvSpPr>
        <p:spPr/>
        <p:txBody>
          <a:bodyPr/>
          <a:lstStyle/>
          <a:p>
            <a:r>
              <a:rPr lang="en-US" dirty="0"/>
              <a:t>Activity 3  Listen Up</a:t>
            </a:r>
            <a:br>
              <a:rPr lang="en-US" dirty="0"/>
            </a:br>
            <a:endParaRPr lang="en-US" dirty="0"/>
          </a:p>
        </p:txBody>
      </p:sp>
      <p:sp>
        <p:nvSpPr>
          <p:cNvPr id="4" name="Slide Number Placeholder 3">
            <a:extLst>
              <a:ext uri="{FF2B5EF4-FFF2-40B4-BE49-F238E27FC236}">
                <a16:creationId xmlns:a16="http://schemas.microsoft.com/office/drawing/2014/main" id="{7D12B477-53AC-4133-BB60-70ABEFF658C9}"/>
              </a:ext>
            </a:extLst>
          </p:cNvPr>
          <p:cNvSpPr>
            <a:spLocks noGrp="1"/>
          </p:cNvSpPr>
          <p:nvPr>
            <p:ph type="sldNum" sz="quarter" idx="12"/>
          </p:nvPr>
        </p:nvSpPr>
        <p:spPr/>
        <p:txBody>
          <a:bodyPr/>
          <a:lstStyle/>
          <a:p>
            <a:fld id="{5AF01080-C2B7-4AF9-8AB9-6C3B2D01B574}" type="slidenum">
              <a:rPr lang="en-US" smtClean="0"/>
              <a:pPr/>
              <a:t>26</a:t>
            </a:fld>
            <a:endParaRPr lang="en-US"/>
          </a:p>
        </p:txBody>
      </p:sp>
      <p:pic>
        <p:nvPicPr>
          <p:cNvPr id="34818" name="Picture 2" descr="C:\Users\lalit\Desktop\Training Kit\Team Buiding\download.jpg"/>
          <p:cNvPicPr>
            <a:picLocks noGrp="1" noChangeAspect="1" noChangeArrowheads="1"/>
          </p:cNvPicPr>
          <p:nvPr>
            <p:ph idx="1"/>
          </p:nvPr>
        </p:nvPicPr>
        <p:blipFill>
          <a:blip r:embed="rId2"/>
          <a:srcRect/>
          <a:stretch>
            <a:fillRect/>
          </a:stretch>
        </p:blipFill>
        <p:spPr bwMode="auto">
          <a:xfrm>
            <a:off x="228600" y="1752600"/>
            <a:ext cx="3581400" cy="4800600"/>
          </a:xfrm>
          <a:prstGeom prst="rect">
            <a:avLst/>
          </a:prstGeom>
          <a:noFill/>
        </p:spPr>
      </p:pic>
      <p:pic>
        <p:nvPicPr>
          <p:cNvPr id="34819" name="Picture 3" descr="C:\Users\lalit\Desktop\Training Kit\Team Buiding\729886174-申请人作业-工作面试-招聘-人员.jpg"/>
          <p:cNvPicPr>
            <a:picLocks noChangeAspect="1" noChangeArrowheads="1"/>
          </p:cNvPicPr>
          <p:nvPr/>
        </p:nvPicPr>
        <p:blipFill>
          <a:blip r:embed="rId3"/>
          <a:srcRect/>
          <a:stretch>
            <a:fillRect/>
          </a:stretch>
        </p:blipFill>
        <p:spPr bwMode="auto">
          <a:xfrm>
            <a:off x="4038600" y="1600200"/>
            <a:ext cx="5105400" cy="4953000"/>
          </a:xfrm>
          <a:prstGeom prst="rect">
            <a:avLst/>
          </a:prstGeom>
          <a:noFill/>
        </p:spPr>
      </p:pic>
    </p:spTree>
    <p:extLst>
      <p:ext uri="{BB962C8B-B14F-4D97-AF65-F5344CB8AC3E}">
        <p14:creationId xmlns:p14="http://schemas.microsoft.com/office/powerpoint/2010/main" val="1852267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extLst>
              <a:ext uri="{FF2B5EF4-FFF2-40B4-BE49-F238E27FC236}">
                <a16:creationId xmlns:a16="http://schemas.microsoft.com/office/drawing/2014/main" id="{5D1ADA7F-0AAA-4FC4-B39A-85CC14BE8B55}"/>
              </a:ext>
            </a:extLst>
          </p:cNvPr>
          <p:cNvSpPr>
            <a:spLocks noGrp="1" noChangeArrowheads="1"/>
          </p:cNvSpPr>
          <p:nvPr>
            <p:ph type="title"/>
          </p:nvPr>
        </p:nvSpPr>
        <p:spPr/>
        <p:txBody>
          <a:bodyPr/>
          <a:lstStyle/>
          <a:p>
            <a:pPr eaLnBrk="1" hangingPunct="1"/>
            <a:r>
              <a:rPr lang="en-US" altLang="en-US" sz="3200"/>
              <a:t>From Individuals      A Group Forms</a:t>
            </a:r>
          </a:p>
        </p:txBody>
      </p:sp>
      <p:sp>
        <p:nvSpPr>
          <p:cNvPr id="20483" name="Rectangle 3">
            <a:extLst>
              <a:ext uri="{FF2B5EF4-FFF2-40B4-BE49-F238E27FC236}">
                <a16:creationId xmlns:a16="http://schemas.microsoft.com/office/drawing/2014/main" id="{F016868C-A009-475D-8566-0A7D2575BFCA}"/>
              </a:ext>
            </a:extLst>
          </p:cNvPr>
          <p:cNvSpPr>
            <a:spLocks noGrp="1" noChangeArrowheads="1"/>
          </p:cNvSpPr>
          <p:nvPr>
            <p:ph type="body" idx="1"/>
          </p:nvPr>
        </p:nvSpPr>
        <p:spPr>
          <a:xfrm>
            <a:off x="877887" y="1597240"/>
            <a:ext cx="7693025" cy="5260759"/>
          </a:xfrm>
          <a:ln w="22225">
            <a:solidFill>
              <a:schemeClr val="tx1"/>
            </a:solidFill>
            <a:miter lim="800000"/>
            <a:headEnd/>
            <a:tailEnd/>
          </a:ln>
        </p:spPr>
        <p:txBody>
          <a:bodyPr/>
          <a:lstStyle/>
          <a:p>
            <a:pPr algn="ctr" eaLnBrk="1" hangingPunct="1">
              <a:buFont typeface="Wingdings" panose="05000000000000000000" pitchFamily="2" charset="2"/>
              <a:buNone/>
            </a:pPr>
            <a:r>
              <a:rPr lang="en-US" altLang="en-US" b="1" dirty="0"/>
              <a:t>Help members understand each other</a:t>
            </a:r>
          </a:p>
          <a:p>
            <a:pPr lvl="1" eaLnBrk="1" hangingPunct="1">
              <a:buFontTx/>
              <a:buNone/>
            </a:pPr>
            <a:endParaRPr lang="en-US" altLang="en-US" b="1" dirty="0"/>
          </a:p>
          <a:p>
            <a:pPr lvl="1" eaLnBrk="1" hangingPunct="1">
              <a:buFontTx/>
              <a:buNone/>
            </a:pPr>
            <a:r>
              <a:rPr lang="en-US" altLang="en-US" dirty="0"/>
              <a:t>		Myers-Briggs Type Indicator (MBTI)</a:t>
            </a:r>
          </a:p>
          <a:p>
            <a:pPr lvl="3" eaLnBrk="1" hangingPunct="1">
              <a:buFontTx/>
              <a:buNone/>
            </a:pPr>
            <a:r>
              <a:rPr lang="en-US" altLang="en-US" sz="1800" dirty="0"/>
              <a:t>Extraverts ------------------  Introverts</a:t>
            </a:r>
          </a:p>
          <a:p>
            <a:pPr lvl="3" eaLnBrk="1" hangingPunct="1">
              <a:buFontTx/>
              <a:buNone/>
            </a:pPr>
            <a:r>
              <a:rPr lang="en-US" altLang="en-US" sz="1800" dirty="0"/>
              <a:t>Sensors ---------------------  </a:t>
            </a:r>
            <a:r>
              <a:rPr lang="en-US" altLang="en-US" sz="1800" dirty="0" err="1"/>
              <a:t>INtuitive</a:t>
            </a:r>
            <a:endParaRPr lang="en-US" altLang="en-US" sz="1800" dirty="0"/>
          </a:p>
          <a:p>
            <a:pPr lvl="3" eaLnBrk="1" hangingPunct="1">
              <a:buFontTx/>
              <a:buNone/>
            </a:pPr>
            <a:r>
              <a:rPr lang="en-US" altLang="en-US" sz="1800" dirty="0"/>
              <a:t>Thinker ----------------------  Feelers</a:t>
            </a:r>
          </a:p>
          <a:p>
            <a:pPr lvl="3" eaLnBrk="1" hangingPunct="1">
              <a:buFontTx/>
              <a:buNone/>
            </a:pPr>
            <a:r>
              <a:rPr lang="en-US" altLang="en-US" sz="1800" dirty="0"/>
              <a:t>Judger -----------------------  Perceiver</a:t>
            </a:r>
          </a:p>
          <a:p>
            <a:pPr lvl="1" eaLnBrk="1" hangingPunct="1">
              <a:buFontTx/>
              <a:buNone/>
            </a:pPr>
            <a:endParaRPr lang="en-US" altLang="en-US" dirty="0"/>
          </a:p>
          <a:p>
            <a:pPr lvl="1" eaLnBrk="1" hangingPunct="1">
              <a:buFontTx/>
              <a:buNone/>
            </a:pPr>
            <a:r>
              <a:rPr lang="en-US" altLang="en-US" dirty="0"/>
              <a:t>By selecting one from each category, we define our personality type, ESTJ, ENTJ…INFP</a:t>
            </a:r>
          </a:p>
          <a:p>
            <a:pPr lvl="1" eaLnBrk="1" hangingPunct="1">
              <a:buFontTx/>
              <a:buNone/>
            </a:pPr>
            <a:r>
              <a:rPr lang="en-US" altLang="en-US" dirty="0"/>
              <a:t> </a:t>
            </a:r>
          </a:p>
        </p:txBody>
      </p:sp>
      <p:sp>
        <p:nvSpPr>
          <p:cNvPr id="20484" name="Line 8">
            <a:extLst>
              <a:ext uri="{FF2B5EF4-FFF2-40B4-BE49-F238E27FC236}">
                <a16:creationId xmlns:a16="http://schemas.microsoft.com/office/drawing/2014/main" id="{70383002-92CB-43AD-911A-28F9EAA54FFF}"/>
              </a:ext>
            </a:extLst>
          </p:cNvPr>
          <p:cNvSpPr>
            <a:spLocks noChangeShapeType="1"/>
          </p:cNvSpPr>
          <p:nvPr/>
        </p:nvSpPr>
        <p:spPr bwMode="auto">
          <a:xfrm>
            <a:off x="4267200" y="1600200"/>
            <a:ext cx="457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30549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AutoShape 3074">
            <a:extLst>
              <a:ext uri="{FF2B5EF4-FFF2-40B4-BE49-F238E27FC236}">
                <a16:creationId xmlns:a16="http://schemas.microsoft.com/office/drawing/2014/main" id="{BCBB4F1E-F595-45D0-A360-4B1869795A7B}"/>
              </a:ext>
            </a:extLst>
          </p:cNvPr>
          <p:cNvSpPr>
            <a:spLocks noGrp="1" noChangeArrowheads="1"/>
          </p:cNvSpPr>
          <p:nvPr>
            <p:ph type="title"/>
          </p:nvPr>
        </p:nvSpPr>
        <p:spPr/>
        <p:txBody>
          <a:bodyPr/>
          <a:lstStyle/>
          <a:p>
            <a:pPr eaLnBrk="1" hangingPunct="1"/>
            <a:r>
              <a:rPr lang="en-US" altLang="en-US"/>
              <a:t>Relevance to Teams (E/I)</a:t>
            </a:r>
          </a:p>
        </p:txBody>
      </p:sp>
      <p:sp>
        <p:nvSpPr>
          <p:cNvPr id="45059" name="Rectangle 3075">
            <a:extLst>
              <a:ext uri="{FF2B5EF4-FFF2-40B4-BE49-F238E27FC236}">
                <a16:creationId xmlns:a16="http://schemas.microsoft.com/office/drawing/2014/main" id="{9C12CB4A-1AE1-4ECB-8132-CA8D5BD45B6B}"/>
              </a:ext>
            </a:extLst>
          </p:cNvPr>
          <p:cNvSpPr>
            <a:spLocks noGrp="1" noChangeArrowheads="1"/>
          </p:cNvSpPr>
          <p:nvPr>
            <p:ph type="body" sz="half" idx="1"/>
          </p:nvPr>
        </p:nvSpPr>
        <p:spPr/>
        <p:txBody>
          <a:bodyPr/>
          <a:lstStyle/>
          <a:p>
            <a:pPr eaLnBrk="1" hangingPunct="1"/>
            <a:r>
              <a:rPr lang="en-US" altLang="en-US" sz="3200" dirty="0"/>
              <a:t>Extraverts</a:t>
            </a:r>
          </a:p>
          <a:p>
            <a:pPr lvl="1" eaLnBrk="1" hangingPunct="1"/>
            <a:r>
              <a:rPr lang="en-US" altLang="en-US" sz="2800" dirty="0"/>
              <a:t>Need to think aloud</a:t>
            </a:r>
          </a:p>
          <a:p>
            <a:pPr lvl="1" eaLnBrk="1" hangingPunct="1"/>
            <a:r>
              <a:rPr lang="en-US" altLang="en-US" sz="2800" dirty="0"/>
              <a:t>Great explainers</a:t>
            </a:r>
          </a:p>
          <a:p>
            <a:pPr lvl="1" eaLnBrk="1" hangingPunct="1"/>
            <a:r>
              <a:rPr lang="en-US" altLang="en-US" sz="2800" dirty="0"/>
              <a:t>May overwhelm others</a:t>
            </a:r>
          </a:p>
        </p:txBody>
      </p:sp>
      <p:sp>
        <p:nvSpPr>
          <p:cNvPr id="45060" name="Rectangle 3076">
            <a:extLst>
              <a:ext uri="{FF2B5EF4-FFF2-40B4-BE49-F238E27FC236}">
                <a16:creationId xmlns:a16="http://schemas.microsoft.com/office/drawing/2014/main" id="{3EF64971-8B39-447C-9A83-12A0CD744464}"/>
              </a:ext>
            </a:extLst>
          </p:cNvPr>
          <p:cNvSpPr>
            <a:spLocks noGrp="1" noChangeArrowheads="1"/>
          </p:cNvSpPr>
          <p:nvPr>
            <p:ph type="body" sz="half" idx="2"/>
          </p:nvPr>
        </p:nvSpPr>
        <p:spPr/>
        <p:txBody>
          <a:bodyPr/>
          <a:lstStyle/>
          <a:p>
            <a:pPr eaLnBrk="1" hangingPunct="1"/>
            <a:r>
              <a:rPr lang="en-US" altLang="en-US" sz="3200"/>
              <a:t>Introverts</a:t>
            </a:r>
          </a:p>
          <a:p>
            <a:pPr lvl="1" eaLnBrk="1" hangingPunct="1"/>
            <a:r>
              <a:rPr lang="en-US" altLang="en-US" sz="2800"/>
              <a:t>Need time to process</a:t>
            </a:r>
          </a:p>
          <a:p>
            <a:pPr lvl="1" eaLnBrk="1" hangingPunct="1"/>
            <a:r>
              <a:rPr lang="en-US" altLang="en-US" sz="2800"/>
              <a:t>Great concentration</a:t>
            </a:r>
          </a:p>
          <a:p>
            <a:pPr lvl="1" eaLnBrk="1" hangingPunct="1"/>
            <a:r>
              <a:rPr lang="en-US" altLang="en-US" sz="2800"/>
              <a:t>May not be heard</a:t>
            </a:r>
          </a:p>
        </p:txBody>
      </p:sp>
      <p:sp>
        <p:nvSpPr>
          <p:cNvPr id="45061" name="Text Box 3077">
            <a:extLst>
              <a:ext uri="{FF2B5EF4-FFF2-40B4-BE49-F238E27FC236}">
                <a16:creationId xmlns:a16="http://schemas.microsoft.com/office/drawing/2014/main" id="{B83436D1-4CA4-46F4-BEAE-B12C62BA8B06}"/>
              </a:ext>
            </a:extLst>
          </p:cNvPr>
          <p:cNvSpPr txBox="1">
            <a:spLocks noChangeArrowheads="1"/>
          </p:cNvSpPr>
          <p:nvPr/>
        </p:nvSpPr>
        <p:spPr bwMode="auto">
          <a:xfrm>
            <a:off x="7315200" y="0"/>
            <a:ext cx="1425575" cy="457200"/>
          </a:xfrm>
          <a:prstGeom prst="rect">
            <a:avLst/>
          </a:prstGeom>
          <a:noFill/>
          <a:ln w="9525">
            <a:noFill/>
            <a:miter lim="800000"/>
            <a:headEnd/>
            <a:tailEnd/>
          </a:ln>
          <a:effectLst/>
        </p:spPr>
        <p:txBody>
          <a:bodyPr>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pic>
        <p:nvPicPr>
          <p:cNvPr id="22534" name="Picture 3079" descr="FACE4">
            <a:extLst>
              <a:ext uri="{FF2B5EF4-FFF2-40B4-BE49-F238E27FC236}">
                <a16:creationId xmlns:a16="http://schemas.microsoft.com/office/drawing/2014/main" id="{70A92F2C-B44D-4EF7-9057-57509C9825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257800"/>
            <a:ext cx="153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3081" descr="FACE3">
            <a:extLst>
              <a:ext uri="{FF2B5EF4-FFF2-40B4-BE49-F238E27FC236}">
                <a16:creationId xmlns:a16="http://schemas.microsoft.com/office/drawing/2014/main" id="{C4C6E457-8E3D-4902-8688-29ECE93216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5410200"/>
            <a:ext cx="152400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10497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50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505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9">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p:cTn id="13" dur="10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505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505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5059">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p:cTn id="19" dur="10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505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505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5059">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p:cTn id="25" dur="10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5059">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505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505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45060">
                                            <p:txEl>
                                              <p:pRg st="0" end="0"/>
                                            </p:txEl>
                                          </p:spTgt>
                                        </p:tgtEl>
                                        <p:attrNameLst>
                                          <p:attrName>style.visibility</p:attrName>
                                        </p:attrNameLst>
                                      </p:cBhvr>
                                      <p:to>
                                        <p:strVal val="visible"/>
                                      </p:to>
                                    </p:set>
                                    <p:anim calcmode="lin" valueType="num">
                                      <p:cBhvr>
                                        <p:cTn id="33" dur="1000" fill="hold"/>
                                        <p:tgtEl>
                                          <p:spTgt spid="45060">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45060">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4506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5060">
                                            <p:txEl>
                                              <p:pRg st="0" end="0"/>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45060">
                                            <p:txEl>
                                              <p:pRg st="1" end="1"/>
                                            </p:txEl>
                                          </p:spTgt>
                                        </p:tgtEl>
                                        <p:attrNameLst>
                                          <p:attrName>style.visibility</p:attrName>
                                        </p:attrNameLst>
                                      </p:cBhvr>
                                      <p:to>
                                        <p:strVal val="visible"/>
                                      </p:to>
                                    </p:set>
                                    <p:anim calcmode="lin" valueType="num">
                                      <p:cBhvr>
                                        <p:cTn id="39" dur="1000" fill="hold"/>
                                        <p:tgtEl>
                                          <p:spTgt spid="45060">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5060">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506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5060">
                                            <p:txEl>
                                              <p:pRg st="1" end="1"/>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45060">
                                            <p:txEl>
                                              <p:pRg st="2" end="2"/>
                                            </p:txEl>
                                          </p:spTgt>
                                        </p:tgtEl>
                                        <p:attrNameLst>
                                          <p:attrName>style.visibility</p:attrName>
                                        </p:attrNameLst>
                                      </p:cBhvr>
                                      <p:to>
                                        <p:strVal val="visible"/>
                                      </p:to>
                                    </p:set>
                                    <p:anim calcmode="lin" valueType="num">
                                      <p:cBhvr>
                                        <p:cTn id="45" dur="1000" fill="hold"/>
                                        <p:tgtEl>
                                          <p:spTgt spid="45060">
                                            <p:txEl>
                                              <p:pRg st="2" end="2"/>
                                            </p:txEl>
                                          </p:spTgt>
                                        </p:tgtEl>
                                        <p:attrNameLst>
                                          <p:attrName>ppt_w</p:attrName>
                                        </p:attrNameLst>
                                      </p:cBhvr>
                                      <p:tavLst>
                                        <p:tav tm="0">
                                          <p:val>
                                            <p:fltVal val="0"/>
                                          </p:val>
                                        </p:tav>
                                        <p:tav tm="100000">
                                          <p:val>
                                            <p:strVal val="#ppt_w"/>
                                          </p:val>
                                        </p:tav>
                                      </p:tavLst>
                                    </p:anim>
                                    <p:anim calcmode="lin" valueType="num">
                                      <p:cBhvr>
                                        <p:cTn id="46" dur="1000" fill="hold"/>
                                        <p:tgtEl>
                                          <p:spTgt spid="45060">
                                            <p:txEl>
                                              <p:pRg st="2" end="2"/>
                                            </p:txEl>
                                          </p:spTgt>
                                        </p:tgtEl>
                                        <p:attrNameLst>
                                          <p:attrName>ppt_h</p:attrName>
                                        </p:attrNameLst>
                                      </p:cBhvr>
                                      <p:tavLst>
                                        <p:tav tm="0">
                                          <p:val>
                                            <p:fltVal val="0"/>
                                          </p:val>
                                        </p:tav>
                                        <p:tav tm="100000">
                                          <p:val>
                                            <p:strVal val="#ppt_h"/>
                                          </p:val>
                                        </p:tav>
                                      </p:tavLst>
                                    </p:anim>
                                    <p:anim calcmode="lin" valueType="num">
                                      <p:cBhvr>
                                        <p:cTn id="47" dur="1000" fill="hold"/>
                                        <p:tgtEl>
                                          <p:spTgt spid="4506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5060">
                                            <p:txEl>
                                              <p:pRg st="2" end="2"/>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45060">
                                            <p:txEl>
                                              <p:pRg st="3" end="3"/>
                                            </p:txEl>
                                          </p:spTgt>
                                        </p:tgtEl>
                                        <p:attrNameLst>
                                          <p:attrName>style.visibility</p:attrName>
                                        </p:attrNameLst>
                                      </p:cBhvr>
                                      <p:to>
                                        <p:strVal val="visible"/>
                                      </p:to>
                                    </p:set>
                                    <p:anim calcmode="lin" valueType="num">
                                      <p:cBhvr>
                                        <p:cTn id="51" dur="1000" fill="hold"/>
                                        <p:tgtEl>
                                          <p:spTgt spid="45060">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45060">
                                            <p:txEl>
                                              <p:pRg st="3" end="3"/>
                                            </p:txEl>
                                          </p:spTgt>
                                        </p:tgtEl>
                                        <p:attrNameLst>
                                          <p:attrName>ppt_h</p:attrName>
                                        </p:attrNameLst>
                                      </p:cBhvr>
                                      <p:tavLst>
                                        <p:tav tm="0">
                                          <p:val>
                                            <p:fltVal val="0"/>
                                          </p:val>
                                        </p:tav>
                                        <p:tav tm="100000">
                                          <p:val>
                                            <p:strVal val="#ppt_h"/>
                                          </p:val>
                                        </p:tav>
                                      </p:tavLst>
                                    </p:anim>
                                    <p:anim calcmode="lin" valueType="num">
                                      <p:cBhvr>
                                        <p:cTn id="53" dur="1000" fill="hold"/>
                                        <p:tgtEl>
                                          <p:spTgt spid="4506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4506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P spid="4506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1026">
            <a:extLst>
              <a:ext uri="{FF2B5EF4-FFF2-40B4-BE49-F238E27FC236}">
                <a16:creationId xmlns:a16="http://schemas.microsoft.com/office/drawing/2014/main" id="{D24FD0AA-C913-4CFB-B8EB-3D145D9A01CA}"/>
              </a:ext>
            </a:extLst>
          </p:cNvPr>
          <p:cNvSpPr>
            <a:spLocks noGrp="1" noChangeArrowheads="1"/>
          </p:cNvSpPr>
          <p:nvPr>
            <p:ph type="title"/>
          </p:nvPr>
        </p:nvSpPr>
        <p:spPr/>
        <p:txBody>
          <a:bodyPr/>
          <a:lstStyle/>
          <a:p>
            <a:pPr eaLnBrk="1" hangingPunct="1"/>
            <a:r>
              <a:rPr lang="en-US" altLang="en-US"/>
              <a:t>Relevance to Teams (N/S)</a:t>
            </a:r>
          </a:p>
        </p:txBody>
      </p:sp>
      <p:sp>
        <p:nvSpPr>
          <p:cNvPr id="46083" name="Rectangle 1027">
            <a:extLst>
              <a:ext uri="{FF2B5EF4-FFF2-40B4-BE49-F238E27FC236}">
                <a16:creationId xmlns:a16="http://schemas.microsoft.com/office/drawing/2014/main" id="{2E632E9E-9528-4534-A9F4-A7D8CBC07454}"/>
              </a:ext>
            </a:extLst>
          </p:cNvPr>
          <p:cNvSpPr>
            <a:spLocks noGrp="1" noChangeArrowheads="1"/>
          </p:cNvSpPr>
          <p:nvPr>
            <p:ph type="body" sz="half" idx="1"/>
          </p:nvPr>
        </p:nvSpPr>
        <p:spPr/>
        <p:txBody>
          <a:bodyPr/>
          <a:lstStyle/>
          <a:p>
            <a:pPr eaLnBrk="1" hangingPunct="1">
              <a:lnSpc>
                <a:spcPct val="90000"/>
              </a:lnSpc>
            </a:pPr>
            <a:r>
              <a:rPr lang="en-US" altLang="en-US" sz="3200"/>
              <a:t>iNtuitive</a:t>
            </a:r>
            <a:r>
              <a:rPr lang="en-US" altLang="en-US"/>
              <a:t> </a:t>
            </a:r>
          </a:p>
          <a:p>
            <a:pPr lvl="1" eaLnBrk="1" hangingPunct="1">
              <a:lnSpc>
                <a:spcPct val="90000"/>
              </a:lnSpc>
            </a:pPr>
            <a:r>
              <a:rPr lang="en-US" altLang="en-US" sz="2800"/>
              <a:t>Great at big picture</a:t>
            </a:r>
          </a:p>
          <a:p>
            <a:pPr lvl="1" eaLnBrk="1" hangingPunct="1">
              <a:lnSpc>
                <a:spcPct val="90000"/>
              </a:lnSpc>
            </a:pPr>
            <a:r>
              <a:rPr lang="en-US" altLang="en-US" sz="2800"/>
              <a:t>See connections</a:t>
            </a:r>
          </a:p>
          <a:p>
            <a:pPr lvl="1" eaLnBrk="1" hangingPunct="1">
              <a:lnSpc>
                <a:spcPct val="90000"/>
              </a:lnSpc>
            </a:pPr>
            <a:r>
              <a:rPr lang="en-US" altLang="en-US" sz="2800"/>
              <a:t>May make mistakes in carrying out </a:t>
            </a:r>
          </a:p>
          <a:p>
            <a:pPr lvl="1" eaLnBrk="1" hangingPunct="1">
              <a:lnSpc>
                <a:spcPct val="90000"/>
              </a:lnSpc>
              <a:buFontTx/>
              <a:buNone/>
            </a:pPr>
            <a:r>
              <a:rPr lang="en-US" altLang="en-US" sz="2800"/>
              <a:t>	plans</a:t>
            </a:r>
          </a:p>
        </p:txBody>
      </p:sp>
      <p:sp>
        <p:nvSpPr>
          <p:cNvPr id="46084" name="Rectangle 1028">
            <a:extLst>
              <a:ext uri="{FF2B5EF4-FFF2-40B4-BE49-F238E27FC236}">
                <a16:creationId xmlns:a16="http://schemas.microsoft.com/office/drawing/2014/main" id="{FEB95773-1028-4D26-B0D5-A9EA526DB853}"/>
              </a:ext>
            </a:extLst>
          </p:cNvPr>
          <p:cNvSpPr>
            <a:spLocks noGrp="1" noChangeArrowheads="1"/>
          </p:cNvSpPr>
          <p:nvPr>
            <p:ph type="body" sz="half" idx="2"/>
          </p:nvPr>
        </p:nvSpPr>
        <p:spPr/>
        <p:txBody>
          <a:bodyPr/>
          <a:lstStyle/>
          <a:p>
            <a:pPr eaLnBrk="1" hangingPunct="1"/>
            <a:r>
              <a:rPr lang="en-US" altLang="en-US" sz="3200"/>
              <a:t>Sensor</a:t>
            </a:r>
          </a:p>
          <a:p>
            <a:pPr lvl="1" eaLnBrk="1" hangingPunct="1"/>
            <a:r>
              <a:rPr lang="en-US" altLang="en-US" sz="2800"/>
              <a:t>Great executors</a:t>
            </a:r>
          </a:p>
          <a:p>
            <a:pPr lvl="1" eaLnBrk="1" hangingPunct="1"/>
            <a:r>
              <a:rPr lang="en-US" altLang="en-US" sz="2800"/>
              <a:t>May miss big picture, relative importance</a:t>
            </a:r>
          </a:p>
        </p:txBody>
      </p:sp>
      <p:sp>
        <p:nvSpPr>
          <p:cNvPr id="46085" name="Text Box 1029">
            <a:extLst>
              <a:ext uri="{FF2B5EF4-FFF2-40B4-BE49-F238E27FC236}">
                <a16:creationId xmlns:a16="http://schemas.microsoft.com/office/drawing/2014/main" id="{61054E54-45F9-4433-A04F-C3379ADE4A91}"/>
              </a:ext>
            </a:extLst>
          </p:cNvPr>
          <p:cNvSpPr txBox="1">
            <a:spLocks noChangeArrowheads="1"/>
          </p:cNvSpPr>
          <p:nvPr/>
        </p:nvSpPr>
        <p:spPr bwMode="auto">
          <a:xfrm>
            <a:off x="7315200" y="0"/>
            <a:ext cx="1425575" cy="457200"/>
          </a:xfrm>
          <a:prstGeom prst="rect">
            <a:avLst/>
          </a:prstGeom>
          <a:noFill/>
          <a:ln w="9525">
            <a:noFill/>
            <a:miter lim="800000"/>
            <a:headEnd/>
            <a:tailEnd/>
          </a:ln>
          <a:effectLst/>
        </p:spPr>
        <p:txBody>
          <a:bodyPr>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pic>
        <p:nvPicPr>
          <p:cNvPr id="24582" name="Picture 1031" descr="FACES5">
            <a:extLst>
              <a:ext uri="{FF2B5EF4-FFF2-40B4-BE49-F238E27FC236}">
                <a16:creationId xmlns:a16="http://schemas.microsoft.com/office/drawing/2014/main" id="{1B8A8D37-85EA-46D3-8014-E0E130033B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572000"/>
            <a:ext cx="21145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384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60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3">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p:cTn id="13" dur="10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608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60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6083">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p:cTn id="19" dur="10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608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60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6083">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p:cTn id="25" dur="10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608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608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6083">
                                            <p:txEl>
                                              <p:pRg st="3" end="3"/>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46083">
                                            <p:txEl>
                                              <p:pRg st="4" end="4"/>
                                            </p:txEl>
                                          </p:spTgt>
                                        </p:tgtEl>
                                        <p:attrNameLst>
                                          <p:attrName>style.visibility</p:attrName>
                                        </p:attrNameLst>
                                      </p:cBhvr>
                                      <p:to>
                                        <p:strVal val="visible"/>
                                      </p:to>
                                    </p:set>
                                    <p:anim calcmode="lin" valueType="num">
                                      <p:cBhvr>
                                        <p:cTn id="31" dur="10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608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60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60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6084">
                                            <p:txEl>
                                              <p:pRg st="0" end="0"/>
                                            </p:txEl>
                                          </p:spTgt>
                                        </p:tgtEl>
                                        <p:attrNameLst>
                                          <p:attrName>style.visibility</p:attrName>
                                        </p:attrNameLst>
                                      </p:cBhvr>
                                      <p:to>
                                        <p:strVal val="visible"/>
                                      </p:to>
                                    </p:set>
                                    <p:anim calcmode="lin" valueType="num">
                                      <p:cBhvr>
                                        <p:cTn id="39" dur="1000" fill="hold"/>
                                        <p:tgtEl>
                                          <p:spTgt spid="46084">
                                            <p:txEl>
                                              <p:pRg st="0" end="0"/>
                                            </p:txEl>
                                          </p:spTgt>
                                        </p:tgtEl>
                                        <p:attrNameLst>
                                          <p:attrName>ppt_w</p:attrName>
                                        </p:attrNameLst>
                                      </p:cBhvr>
                                      <p:tavLst>
                                        <p:tav tm="0">
                                          <p:val>
                                            <p:fltVal val="0"/>
                                          </p:val>
                                        </p:tav>
                                        <p:tav tm="100000">
                                          <p:val>
                                            <p:strVal val="#ppt_w"/>
                                          </p:val>
                                        </p:tav>
                                      </p:tavLst>
                                    </p:anim>
                                    <p:anim calcmode="lin" valueType="num">
                                      <p:cBhvr>
                                        <p:cTn id="40" dur="1000" fill="hold"/>
                                        <p:tgtEl>
                                          <p:spTgt spid="46084">
                                            <p:txEl>
                                              <p:pRg st="0" end="0"/>
                                            </p:txEl>
                                          </p:spTgt>
                                        </p:tgtEl>
                                        <p:attrNameLst>
                                          <p:attrName>ppt_h</p:attrName>
                                        </p:attrNameLst>
                                      </p:cBhvr>
                                      <p:tavLst>
                                        <p:tav tm="0">
                                          <p:val>
                                            <p:fltVal val="0"/>
                                          </p:val>
                                        </p:tav>
                                        <p:tav tm="100000">
                                          <p:val>
                                            <p:strVal val="#ppt_h"/>
                                          </p:val>
                                        </p:tav>
                                      </p:tavLst>
                                    </p:anim>
                                    <p:anim calcmode="lin" valueType="num">
                                      <p:cBhvr>
                                        <p:cTn id="41" dur="1000" fill="hold"/>
                                        <p:tgtEl>
                                          <p:spTgt spid="460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6084">
                                            <p:txEl>
                                              <p:pRg st="0" end="0"/>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46084">
                                            <p:txEl>
                                              <p:pRg st="1" end="1"/>
                                            </p:txEl>
                                          </p:spTgt>
                                        </p:tgtEl>
                                        <p:attrNameLst>
                                          <p:attrName>style.visibility</p:attrName>
                                        </p:attrNameLst>
                                      </p:cBhvr>
                                      <p:to>
                                        <p:strVal val="visible"/>
                                      </p:to>
                                    </p:set>
                                    <p:anim calcmode="lin" valueType="num">
                                      <p:cBhvr>
                                        <p:cTn id="45" dur="1000" fill="hold"/>
                                        <p:tgtEl>
                                          <p:spTgt spid="46084">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46084">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4608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6084">
                                            <p:txEl>
                                              <p:pRg st="1" end="1"/>
                                            </p:txEl>
                                          </p:spTgt>
                                        </p:tgtEl>
                                        <p:attrNameLst>
                                          <p:attrName>ppt_y</p:attrName>
                                        </p:attrNameLst>
                                      </p:cBhvr>
                                      <p:tavLst>
                                        <p:tav tm="0" fmla="#ppt_y+(sin(-2*pi*(1-$))*-#ppt_x+cos(-2*pi*(1-$))*(1-#ppt_y))*(1-$)">
                                          <p:val>
                                            <p:fltVal val="0"/>
                                          </p:val>
                                        </p:tav>
                                        <p:tav tm="100000">
                                          <p:val>
                                            <p:fltVal val="1"/>
                                          </p:val>
                                        </p:tav>
                                      </p:tavLst>
                                    </p:anim>
                                  </p:childTnLst>
                                </p:cTn>
                              </p:par>
                              <p:par>
                                <p:cTn id="49" presetID="15" presetClass="entr" presetSubtype="0" fill="hold" grpId="0" nodeType="withEffect">
                                  <p:stCondLst>
                                    <p:cond delay="0"/>
                                  </p:stCondLst>
                                  <p:childTnLst>
                                    <p:set>
                                      <p:cBhvr>
                                        <p:cTn id="50" dur="1" fill="hold">
                                          <p:stCondLst>
                                            <p:cond delay="0"/>
                                          </p:stCondLst>
                                        </p:cTn>
                                        <p:tgtEl>
                                          <p:spTgt spid="46084">
                                            <p:txEl>
                                              <p:pRg st="2" end="2"/>
                                            </p:txEl>
                                          </p:spTgt>
                                        </p:tgtEl>
                                        <p:attrNameLst>
                                          <p:attrName>style.visibility</p:attrName>
                                        </p:attrNameLst>
                                      </p:cBhvr>
                                      <p:to>
                                        <p:strVal val="visible"/>
                                      </p:to>
                                    </p:set>
                                    <p:anim calcmode="lin" valueType="num">
                                      <p:cBhvr>
                                        <p:cTn id="51" dur="1000" fill="hold"/>
                                        <p:tgtEl>
                                          <p:spTgt spid="46084">
                                            <p:txEl>
                                              <p:pRg st="2" end="2"/>
                                            </p:txEl>
                                          </p:spTgt>
                                        </p:tgtEl>
                                        <p:attrNameLst>
                                          <p:attrName>ppt_w</p:attrName>
                                        </p:attrNameLst>
                                      </p:cBhvr>
                                      <p:tavLst>
                                        <p:tav tm="0">
                                          <p:val>
                                            <p:fltVal val="0"/>
                                          </p:val>
                                        </p:tav>
                                        <p:tav tm="100000">
                                          <p:val>
                                            <p:strVal val="#ppt_w"/>
                                          </p:val>
                                        </p:tav>
                                      </p:tavLst>
                                    </p:anim>
                                    <p:anim calcmode="lin" valueType="num">
                                      <p:cBhvr>
                                        <p:cTn id="52" dur="1000" fill="hold"/>
                                        <p:tgtEl>
                                          <p:spTgt spid="46084">
                                            <p:txEl>
                                              <p:pRg st="2" end="2"/>
                                            </p:txEl>
                                          </p:spTgt>
                                        </p:tgtEl>
                                        <p:attrNameLst>
                                          <p:attrName>ppt_h</p:attrName>
                                        </p:attrNameLst>
                                      </p:cBhvr>
                                      <p:tavLst>
                                        <p:tav tm="0">
                                          <p:val>
                                            <p:fltVal val="0"/>
                                          </p:val>
                                        </p:tav>
                                        <p:tav tm="100000">
                                          <p:val>
                                            <p:strVal val="#ppt_h"/>
                                          </p:val>
                                        </p:tav>
                                      </p:tavLst>
                                    </p:anim>
                                    <p:anim calcmode="lin" valueType="num">
                                      <p:cBhvr>
                                        <p:cTn id="53" dur="1000" fill="hold"/>
                                        <p:tgtEl>
                                          <p:spTgt spid="4608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4608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P spid="4608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lvl="0"/>
            <a:r>
              <a:rPr lang="en-US" dirty="0"/>
              <a:t>To provide a practical overview of team dynamics</a:t>
            </a:r>
          </a:p>
          <a:p>
            <a:pPr lvl="0"/>
            <a:r>
              <a:rPr lang="en-US" dirty="0"/>
              <a:t>To provide multiple exercises to allow for self-discovery and frank conversations</a:t>
            </a:r>
          </a:p>
          <a:p>
            <a:pPr lvl="0"/>
            <a:r>
              <a:rPr lang="en-US" dirty="0"/>
              <a:t>To offer solid tactics for communicating better within the team</a:t>
            </a:r>
          </a:p>
          <a:p>
            <a:pPr lvl="0"/>
            <a:r>
              <a:rPr lang="en-US" dirty="0"/>
              <a:t>To understand what team motivation is and is not, and know how leaders can influence it</a:t>
            </a:r>
          </a:p>
          <a:p>
            <a:endParaRPr lang="en-US" dirty="0"/>
          </a:p>
        </p:txBody>
      </p:sp>
      <p:sp>
        <p:nvSpPr>
          <p:cNvPr id="4" name="Slide Number Placeholder 3"/>
          <p:cNvSpPr>
            <a:spLocks noGrp="1"/>
          </p:cNvSpPr>
          <p:nvPr>
            <p:ph type="sldNum" sz="quarter" idx="12"/>
          </p:nvPr>
        </p:nvSpPr>
        <p:spPr/>
        <p:txBody>
          <a:bodyPr/>
          <a:lstStyle/>
          <a:p>
            <a:fld id="{5AF01080-C2B7-4AF9-8AB9-6C3B2D01B574}"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1026">
            <a:extLst>
              <a:ext uri="{FF2B5EF4-FFF2-40B4-BE49-F238E27FC236}">
                <a16:creationId xmlns:a16="http://schemas.microsoft.com/office/drawing/2014/main" id="{C66EB04F-6224-408D-A925-778AD1DC0F84}"/>
              </a:ext>
            </a:extLst>
          </p:cNvPr>
          <p:cNvSpPr>
            <a:spLocks noGrp="1" noChangeArrowheads="1"/>
          </p:cNvSpPr>
          <p:nvPr>
            <p:ph type="title"/>
          </p:nvPr>
        </p:nvSpPr>
        <p:spPr/>
        <p:txBody>
          <a:bodyPr/>
          <a:lstStyle/>
          <a:p>
            <a:pPr eaLnBrk="1" hangingPunct="1"/>
            <a:r>
              <a:rPr lang="en-US" altLang="en-US"/>
              <a:t>Relevance to Teams (T/F)</a:t>
            </a:r>
          </a:p>
        </p:txBody>
      </p:sp>
      <p:sp>
        <p:nvSpPr>
          <p:cNvPr id="47107" name="Rectangle 1027">
            <a:extLst>
              <a:ext uri="{FF2B5EF4-FFF2-40B4-BE49-F238E27FC236}">
                <a16:creationId xmlns:a16="http://schemas.microsoft.com/office/drawing/2014/main" id="{F4E00634-5EEB-492D-A61D-C7785D9154D1}"/>
              </a:ext>
            </a:extLst>
          </p:cNvPr>
          <p:cNvSpPr>
            <a:spLocks noGrp="1" noChangeArrowheads="1"/>
          </p:cNvSpPr>
          <p:nvPr>
            <p:ph type="body" sz="half" idx="1"/>
          </p:nvPr>
        </p:nvSpPr>
        <p:spPr/>
        <p:txBody>
          <a:bodyPr/>
          <a:lstStyle/>
          <a:p>
            <a:pPr eaLnBrk="1" hangingPunct="1"/>
            <a:r>
              <a:rPr lang="en-US" altLang="en-US" sz="3200"/>
              <a:t>Thinker</a:t>
            </a:r>
          </a:p>
          <a:p>
            <a:pPr lvl="1" eaLnBrk="1" hangingPunct="1"/>
            <a:r>
              <a:rPr lang="en-US" altLang="en-US" sz="2800"/>
              <a:t>Skillful at understanding how anything works</a:t>
            </a:r>
          </a:p>
        </p:txBody>
      </p:sp>
      <p:sp>
        <p:nvSpPr>
          <p:cNvPr id="47108" name="Rectangle 1028">
            <a:extLst>
              <a:ext uri="{FF2B5EF4-FFF2-40B4-BE49-F238E27FC236}">
                <a16:creationId xmlns:a16="http://schemas.microsoft.com/office/drawing/2014/main" id="{C992B06F-C086-4760-924B-C2719DF7CB03}"/>
              </a:ext>
            </a:extLst>
          </p:cNvPr>
          <p:cNvSpPr>
            <a:spLocks noGrp="1" noChangeArrowheads="1"/>
          </p:cNvSpPr>
          <p:nvPr>
            <p:ph type="body" sz="half" idx="2"/>
          </p:nvPr>
        </p:nvSpPr>
        <p:spPr/>
        <p:txBody>
          <a:bodyPr/>
          <a:lstStyle/>
          <a:p>
            <a:pPr eaLnBrk="1" hangingPunct="1"/>
            <a:r>
              <a:rPr lang="en-US" altLang="en-US" sz="3200"/>
              <a:t>Feeler</a:t>
            </a:r>
          </a:p>
          <a:p>
            <a:pPr lvl="1" eaLnBrk="1" hangingPunct="1"/>
            <a:r>
              <a:rPr lang="en-US" altLang="en-US" sz="2800"/>
              <a:t>Knows why something matters </a:t>
            </a:r>
          </a:p>
        </p:txBody>
      </p:sp>
      <p:sp>
        <p:nvSpPr>
          <p:cNvPr id="47109" name="Text Box 1029">
            <a:extLst>
              <a:ext uri="{FF2B5EF4-FFF2-40B4-BE49-F238E27FC236}">
                <a16:creationId xmlns:a16="http://schemas.microsoft.com/office/drawing/2014/main" id="{A23B1000-5976-4A8F-99EB-464544621ECE}"/>
              </a:ext>
            </a:extLst>
          </p:cNvPr>
          <p:cNvSpPr txBox="1">
            <a:spLocks noChangeArrowheads="1"/>
          </p:cNvSpPr>
          <p:nvPr/>
        </p:nvSpPr>
        <p:spPr bwMode="auto">
          <a:xfrm>
            <a:off x="7315200" y="0"/>
            <a:ext cx="1425575" cy="457200"/>
          </a:xfrm>
          <a:prstGeom prst="rect">
            <a:avLst/>
          </a:prstGeom>
          <a:noFill/>
          <a:ln w="9525">
            <a:noFill/>
            <a:miter lim="800000"/>
            <a:headEnd/>
            <a:tailEnd/>
          </a:ln>
          <a:effectLst/>
        </p:spPr>
        <p:txBody>
          <a:bodyPr>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pic>
        <p:nvPicPr>
          <p:cNvPr id="26630" name="Picture 1030" descr="GAMEPLAN">
            <a:extLst>
              <a:ext uri="{FF2B5EF4-FFF2-40B4-BE49-F238E27FC236}">
                <a16:creationId xmlns:a16="http://schemas.microsoft.com/office/drawing/2014/main" id="{1249FEB4-E73A-4C1E-8C21-A9FFE263D0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800600"/>
            <a:ext cx="13731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032" descr="pain">
            <a:extLst>
              <a:ext uri="{FF2B5EF4-FFF2-40B4-BE49-F238E27FC236}">
                <a16:creationId xmlns:a16="http://schemas.microsoft.com/office/drawing/2014/main" id="{394957C4-9BAA-45B6-8170-1CB25C1DFE6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9580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5103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10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71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71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710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p:cTn id="13" dur="10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7107">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71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0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7108">
                                            <p:txEl>
                                              <p:pRg st="0" end="0"/>
                                            </p:txEl>
                                          </p:spTgt>
                                        </p:tgtEl>
                                        <p:attrNameLst>
                                          <p:attrName>style.visibility</p:attrName>
                                        </p:attrNameLst>
                                      </p:cBhvr>
                                      <p:to>
                                        <p:strVal val="visible"/>
                                      </p:to>
                                    </p:set>
                                    <p:anim calcmode="lin" valueType="num">
                                      <p:cBhvr>
                                        <p:cTn id="21" dur="1000" fill="hold"/>
                                        <p:tgtEl>
                                          <p:spTgt spid="47108">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7108">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710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7108">
                                            <p:txEl>
                                              <p:pRg st="0" end="0"/>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47108">
                                            <p:txEl>
                                              <p:pRg st="1" end="1"/>
                                            </p:txEl>
                                          </p:spTgt>
                                        </p:tgtEl>
                                        <p:attrNameLst>
                                          <p:attrName>style.visibility</p:attrName>
                                        </p:attrNameLst>
                                      </p:cBhvr>
                                      <p:to>
                                        <p:strVal val="visible"/>
                                      </p:to>
                                    </p:set>
                                    <p:anim calcmode="lin" valueType="num">
                                      <p:cBhvr>
                                        <p:cTn id="27" dur="1000" fill="hold"/>
                                        <p:tgtEl>
                                          <p:spTgt spid="47108">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47108">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4710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710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2">
            <a:extLst>
              <a:ext uri="{FF2B5EF4-FFF2-40B4-BE49-F238E27FC236}">
                <a16:creationId xmlns:a16="http://schemas.microsoft.com/office/drawing/2014/main" id="{66BD3BC1-DD19-41B0-8207-04BCC4478606}"/>
              </a:ext>
            </a:extLst>
          </p:cNvPr>
          <p:cNvSpPr>
            <a:spLocks noGrp="1" noChangeArrowheads="1"/>
          </p:cNvSpPr>
          <p:nvPr>
            <p:ph type="title"/>
          </p:nvPr>
        </p:nvSpPr>
        <p:spPr/>
        <p:txBody>
          <a:bodyPr/>
          <a:lstStyle/>
          <a:p>
            <a:pPr eaLnBrk="1" hangingPunct="1"/>
            <a:r>
              <a:rPr lang="en-US" altLang="en-US"/>
              <a:t>Relevance to Teams (J/P)</a:t>
            </a:r>
          </a:p>
        </p:txBody>
      </p:sp>
      <p:sp>
        <p:nvSpPr>
          <p:cNvPr id="48131" name="Rectangle 3">
            <a:extLst>
              <a:ext uri="{FF2B5EF4-FFF2-40B4-BE49-F238E27FC236}">
                <a16:creationId xmlns:a16="http://schemas.microsoft.com/office/drawing/2014/main" id="{A4CB1FA8-13E4-438C-856A-094A5169F6EB}"/>
              </a:ext>
            </a:extLst>
          </p:cNvPr>
          <p:cNvSpPr>
            <a:spLocks noGrp="1" noChangeArrowheads="1"/>
          </p:cNvSpPr>
          <p:nvPr>
            <p:ph type="body" sz="half" idx="1"/>
          </p:nvPr>
        </p:nvSpPr>
        <p:spPr/>
        <p:txBody>
          <a:bodyPr/>
          <a:lstStyle/>
          <a:p>
            <a:pPr eaLnBrk="1" hangingPunct="1">
              <a:lnSpc>
                <a:spcPct val="90000"/>
              </a:lnSpc>
            </a:pPr>
            <a:r>
              <a:rPr lang="en-US" altLang="en-US" sz="3200"/>
              <a:t>Judger</a:t>
            </a:r>
          </a:p>
          <a:p>
            <a:pPr lvl="1" eaLnBrk="1" hangingPunct="1">
              <a:lnSpc>
                <a:spcPct val="90000"/>
              </a:lnSpc>
            </a:pPr>
            <a:r>
              <a:rPr lang="en-US" altLang="en-US" sz="2800"/>
              <a:t>Good at schedules, plans, completion</a:t>
            </a:r>
          </a:p>
          <a:p>
            <a:pPr lvl="1" eaLnBrk="1" hangingPunct="1">
              <a:lnSpc>
                <a:spcPct val="90000"/>
              </a:lnSpc>
            </a:pPr>
            <a:r>
              <a:rPr lang="en-US" altLang="en-US" sz="2800"/>
              <a:t>Makes decisions easily (quickly)</a:t>
            </a:r>
          </a:p>
          <a:p>
            <a:pPr lvl="1" eaLnBrk="1" hangingPunct="1">
              <a:lnSpc>
                <a:spcPct val="90000"/>
              </a:lnSpc>
            </a:pPr>
            <a:r>
              <a:rPr lang="en-US" altLang="en-US" sz="2800"/>
              <a:t>May overlook vital issues </a:t>
            </a:r>
          </a:p>
        </p:txBody>
      </p:sp>
      <p:sp>
        <p:nvSpPr>
          <p:cNvPr id="48132" name="Rectangle 4">
            <a:extLst>
              <a:ext uri="{FF2B5EF4-FFF2-40B4-BE49-F238E27FC236}">
                <a16:creationId xmlns:a16="http://schemas.microsoft.com/office/drawing/2014/main" id="{40447BBE-EC65-49A0-90B8-2DF22122DA29}"/>
              </a:ext>
            </a:extLst>
          </p:cNvPr>
          <p:cNvSpPr>
            <a:spLocks noGrp="1" noChangeArrowheads="1"/>
          </p:cNvSpPr>
          <p:nvPr>
            <p:ph type="body" sz="half" idx="2"/>
          </p:nvPr>
        </p:nvSpPr>
        <p:spPr/>
        <p:txBody>
          <a:bodyPr/>
          <a:lstStyle/>
          <a:p>
            <a:pPr eaLnBrk="1" hangingPunct="1"/>
            <a:r>
              <a:rPr lang="en-US" altLang="en-US" sz="3200"/>
              <a:t>Perceiver</a:t>
            </a:r>
          </a:p>
          <a:p>
            <a:pPr lvl="1" eaLnBrk="1" hangingPunct="1"/>
            <a:r>
              <a:rPr lang="en-US" altLang="en-US" sz="2800"/>
              <a:t>Always curious, wants more knowledge</a:t>
            </a:r>
          </a:p>
          <a:p>
            <a:pPr lvl="1" eaLnBrk="1" hangingPunct="1"/>
            <a:r>
              <a:rPr lang="en-US" altLang="en-US" sz="2800"/>
              <a:t>May not get around to acting</a:t>
            </a:r>
          </a:p>
        </p:txBody>
      </p:sp>
      <p:sp>
        <p:nvSpPr>
          <p:cNvPr id="48133" name="Text Box 5">
            <a:extLst>
              <a:ext uri="{FF2B5EF4-FFF2-40B4-BE49-F238E27FC236}">
                <a16:creationId xmlns:a16="http://schemas.microsoft.com/office/drawing/2014/main" id="{24B79D08-BBE5-45A0-A7A3-2EFEF3A16987}"/>
              </a:ext>
            </a:extLst>
          </p:cNvPr>
          <p:cNvSpPr txBox="1">
            <a:spLocks noChangeArrowheads="1"/>
          </p:cNvSpPr>
          <p:nvPr/>
        </p:nvSpPr>
        <p:spPr bwMode="auto">
          <a:xfrm>
            <a:off x="7315200" y="0"/>
            <a:ext cx="1425575" cy="457200"/>
          </a:xfrm>
          <a:prstGeom prst="rect">
            <a:avLst/>
          </a:prstGeom>
          <a:noFill/>
          <a:ln w="9525">
            <a:noFill/>
            <a:miter lim="800000"/>
            <a:headEnd/>
            <a:tailEnd/>
          </a:ln>
          <a:effectLst/>
        </p:spPr>
        <p:txBody>
          <a:bodyPr>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pic>
        <p:nvPicPr>
          <p:cNvPr id="28678" name="Picture 7" descr="monkey">
            <a:extLst>
              <a:ext uri="{FF2B5EF4-FFF2-40B4-BE49-F238E27FC236}">
                <a16:creationId xmlns:a16="http://schemas.microsoft.com/office/drawing/2014/main" id="{94D4BEA6-8A3E-4CC2-A327-7EAFF347664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600200"/>
            <a:ext cx="1295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9" descr="pros and cons">
            <a:extLst>
              <a:ext uri="{FF2B5EF4-FFF2-40B4-BE49-F238E27FC236}">
                <a16:creationId xmlns:a16="http://schemas.microsoft.com/office/drawing/2014/main" id="{6FF4AD10-C090-45BE-9710-F68BB9131E4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257800"/>
            <a:ext cx="11430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026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10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81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81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131">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p:cTn id="13" dur="10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813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81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8131">
                                            <p:txEl>
                                              <p:pRg st="1" end="1"/>
                                            </p:txEl>
                                          </p:spTgt>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p:cTn id="19" dur="10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8131">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813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8131">
                                            <p:txEl>
                                              <p:pRg st="2" end="2"/>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p:cTn id="25" dur="1000" fill="hold"/>
                                        <p:tgtEl>
                                          <p:spTgt spid="48131">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8131">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813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813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48132">
                                            <p:txEl>
                                              <p:pRg st="0" end="0"/>
                                            </p:txEl>
                                          </p:spTgt>
                                        </p:tgtEl>
                                        <p:attrNameLst>
                                          <p:attrName>style.visibility</p:attrName>
                                        </p:attrNameLst>
                                      </p:cBhvr>
                                      <p:to>
                                        <p:strVal val="visible"/>
                                      </p:to>
                                    </p:set>
                                    <p:anim calcmode="lin" valueType="num">
                                      <p:cBhvr>
                                        <p:cTn id="33" dur="1000" fill="hold"/>
                                        <p:tgtEl>
                                          <p:spTgt spid="48132">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48132">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4813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8132">
                                            <p:txEl>
                                              <p:pRg st="0" end="0"/>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48132">
                                            <p:txEl>
                                              <p:pRg st="1" end="1"/>
                                            </p:txEl>
                                          </p:spTgt>
                                        </p:tgtEl>
                                        <p:attrNameLst>
                                          <p:attrName>style.visibility</p:attrName>
                                        </p:attrNameLst>
                                      </p:cBhvr>
                                      <p:to>
                                        <p:strVal val="visible"/>
                                      </p:to>
                                    </p:set>
                                    <p:anim calcmode="lin" valueType="num">
                                      <p:cBhvr>
                                        <p:cTn id="39" dur="1000" fill="hold"/>
                                        <p:tgtEl>
                                          <p:spTgt spid="48132">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48132">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48132">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8132">
                                            <p:txEl>
                                              <p:pRg st="1" end="1"/>
                                            </p:txEl>
                                          </p:spTgt>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48132">
                                            <p:txEl>
                                              <p:pRg st="2" end="2"/>
                                            </p:txEl>
                                          </p:spTgt>
                                        </p:tgtEl>
                                        <p:attrNameLst>
                                          <p:attrName>style.visibility</p:attrName>
                                        </p:attrNameLst>
                                      </p:cBhvr>
                                      <p:to>
                                        <p:strVal val="visible"/>
                                      </p:to>
                                    </p:set>
                                    <p:anim calcmode="lin" valueType="num">
                                      <p:cBhvr>
                                        <p:cTn id="45" dur="1000" fill="hold"/>
                                        <p:tgtEl>
                                          <p:spTgt spid="48132">
                                            <p:txEl>
                                              <p:pRg st="2" end="2"/>
                                            </p:txEl>
                                          </p:spTgt>
                                        </p:tgtEl>
                                        <p:attrNameLst>
                                          <p:attrName>ppt_w</p:attrName>
                                        </p:attrNameLst>
                                      </p:cBhvr>
                                      <p:tavLst>
                                        <p:tav tm="0">
                                          <p:val>
                                            <p:fltVal val="0"/>
                                          </p:val>
                                        </p:tav>
                                        <p:tav tm="100000">
                                          <p:val>
                                            <p:strVal val="#ppt_w"/>
                                          </p:val>
                                        </p:tav>
                                      </p:tavLst>
                                    </p:anim>
                                    <p:anim calcmode="lin" valueType="num">
                                      <p:cBhvr>
                                        <p:cTn id="46" dur="1000" fill="hold"/>
                                        <p:tgtEl>
                                          <p:spTgt spid="48132">
                                            <p:txEl>
                                              <p:pRg st="2" end="2"/>
                                            </p:txEl>
                                          </p:spTgt>
                                        </p:tgtEl>
                                        <p:attrNameLst>
                                          <p:attrName>ppt_h</p:attrName>
                                        </p:attrNameLst>
                                      </p:cBhvr>
                                      <p:tavLst>
                                        <p:tav tm="0">
                                          <p:val>
                                            <p:fltVal val="0"/>
                                          </p:val>
                                        </p:tav>
                                        <p:tav tm="100000">
                                          <p:val>
                                            <p:strVal val="#ppt_h"/>
                                          </p:val>
                                        </p:tav>
                                      </p:tavLst>
                                    </p:anim>
                                    <p:anim calcmode="lin" valueType="num">
                                      <p:cBhvr>
                                        <p:cTn id="47" dur="1000" fill="hold"/>
                                        <p:tgtEl>
                                          <p:spTgt spid="48132">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48132">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P spid="4813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035047DA-CA58-4FCC-8297-F2A0D4A239CF}"/>
              </a:ext>
            </a:extLst>
          </p:cNvPr>
          <p:cNvSpPr>
            <a:spLocks noGrp="1" noChangeArrowheads="1"/>
          </p:cNvSpPr>
          <p:nvPr>
            <p:ph type="title"/>
          </p:nvPr>
        </p:nvSpPr>
        <p:spPr/>
        <p:txBody>
          <a:bodyPr/>
          <a:lstStyle/>
          <a:p>
            <a:pPr eaLnBrk="1" hangingPunct="1"/>
            <a:r>
              <a:rPr lang="en-US" altLang="en-US"/>
              <a:t>What Type are You?</a:t>
            </a:r>
          </a:p>
        </p:txBody>
      </p:sp>
      <p:sp>
        <p:nvSpPr>
          <p:cNvPr id="30723" name="Rectangle 3">
            <a:extLst>
              <a:ext uri="{FF2B5EF4-FFF2-40B4-BE49-F238E27FC236}">
                <a16:creationId xmlns:a16="http://schemas.microsoft.com/office/drawing/2014/main" id="{97639BD1-F2A0-4FFC-96F0-B0F3F7BD6508}"/>
              </a:ext>
            </a:extLst>
          </p:cNvPr>
          <p:cNvSpPr>
            <a:spLocks noGrp="1" noChangeArrowheads="1"/>
          </p:cNvSpPr>
          <p:nvPr>
            <p:ph type="body" idx="1"/>
          </p:nvPr>
        </p:nvSpPr>
        <p:spPr>
          <a:xfrm>
            <a:off x="685800" y="2362200"/>
            <a:ext cx="8229600" cy="4267200"/>
          </a:xfrm>
        </p:spPr>
        <p:txBody>
          <a:bodyPr/>
          <a:lstStyle/>
          <a:p>
            <a:pPr eaLnBrk="1" hangingPunct="1">
              <a:buFont typeface="Wingdings" panose="05000000000000000000" pitchFamily="2" charset="2"/>
              <a:buNone/>
            </a:pPr>
            <a:r>
              <a:rPr lang="en-US" altLang="en-US" dirty="0">
                <a:solidFill>
                  <a:schemeClr val="tx2"/>
                </a:solidFill>
              </a:rPr>
              <a:t>Activity 4 Self-Assessment Test</a:t>
            </a:r>
            <a:endParaRPr lang="en-US" altLang="en-US" sz="3200" dirty="0">
              <a:solidFill>
                <a:schemeClr val="tx2"/>
              </a:solidFill>
            </a:endParaRPr>
          </a:p>
          <a:p>
            <a:pPr eaLnBrk="1" hangingPunct="1"/>
            <a:endParaRPr lang="en-US" altLang="en-US" sz="1800" dirty="0"/>
          </a:p>
          <a:p>
            <a:pPr eaLnBrk="1" hangingPunct="1"/>
            <a:r>
              <a:rPr lang="en-US" altLang="en-US" dirty="0"/>
              <a:t>Jung types </a:t>
            </a:r>
            <a:r>
              <a:rPr lang="en-US" altLang="en-US" dirty="0">
                <a:solidFill>
                  <a:srgbClr val="FF0000"/>
                </a:solidFill>
                <a:hlinkClick r:id="rId3"/>
              </a:rPr>
              <a:t>http://www.humanmetrics.com/cgi-win/JTypes1.htm</a:t>
            </a:r>
            <a:endParaRPr lang="en-US" altLang="en-US" dirty="0">
              <a:solidFill>
                <a:srgbClr val="FF0000"/>
              </a:solidFill>
            </a:endParaRPr>
          </a:p>
          <a:p>
            <a:pPr eaLnBrk="1" hangingPunct="1">
              <a:buFont typeface="Wingdings" panose="05000000000000000000" pitchFamily="2" charset="2"/>
              <a:buNone/>
            </a:pPr>
            <a:endParaRPr lang="en-US" altLang="en-US" dirty="0"/>
          </a:p>
          <a:p>
            <a:pPr lvl="1" eaLnBrk="1" hangingPunct="1">
              <a:buFontTx/>
              <a:buNone/>
            </a:pPr>
            <a:endParaRPr lang="en-US" altLang="en-US" sz="2800" dirty="0"/>
          </a:p>
        </p:txBody>
      </p:sp>
      <p:sp>
        <p:nvSpPr>
          <p:cNvPr id="20484" name="Rectangle 4">
            <a:extLst>
              <a:ext uri="{FF2B5EF4-FFF2-40B4-BE49-F238E27FC236}">
                <a16:creationId xmlns:a16="http://schemas.microsoft.com/office/drawing/2014/main" id="{604E85D2-B267-41AF-87B3-8EAE767B1D5D}"/>
              </a:ext>
            </a:extLst>
          </p:cNvPr>
          <p:cNvSpPr>
            <a:spLocks noChangeArrowheads="1"/>
          </p:cNvSpPr>
          <p:nvPr/>
        </p:nvSpPr>
        <p:spPr bwMode="auto">
          <a:xfrm>
            <a:off x="7620000" y="0"/>
            <a:ext cx="184150" cy="457200"/>
          </a:xfrm>
          <a:prstGeom prst="rect">
            <a:avLst/>
          </a:prstGeom>
          <a:noFill/>
          <a:ln w="9525">
            <a:noFill/>
            <a:miter lim="800000"/>
            <a:headEnd/>
            <a:tailEnd/>
          </a:ln>
          <a:effectLst/>
        </p:spPr>
        <p:txBody>
          <a:bodyPr wrap="none">
            <a:spAutoFit/>
          </a:bodyPr>
          <a:lstStyle/>
          <a:p>
            <a:pPr>
              <a:spcBef>
                <a:spcPct val="50000"/>
              </a:spcBef>
              <a:defRPr/>
            </a:pPr>
            <a:endParaRPr lang="en-US" altLang="en-US" sz="2400">
              <a:solidFill>
                <a:schemeClr val="accent2"/>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395908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Understanding Conflict</a:t>
            </a:r>
          </a:p>
        </p:txBody>
      </p:sp>
      <p:sp>
        <p:nvSpPr>
          <p:cNvPr id="123907" name="Rectangle 3"/>
          <p:cNvSpPr>
            <a:spLocks noGrp="1" noChangeArrowheads="1"/>
          </p:cNvSpPr>
          <p:nvPr>
            <p:ph type="body" idx="1"/>
          </p:nvPr>
        </p:nvSpPr>
        <p:spPr>
          <a:xfrm>
            <a:off x="304800" y="1976438"/>
            <a:ext cx="5410200" cy="4424362"/>
          </a:xfrm>
        </p:spPr>
        <p:txBody>
          <a:bodyPr/>
          <a:lstStyle/>
          <a:p>
            <a:pPr>
              <a:lnSpc>
                <a:spcPct val="90000"/>
              </a:lnSpc>
            </a:pPr>
            <a:r>
              <a:rPr lang="en-US" sz="3600" dirty="0"/>
              <a:t>Is conflict always bad?</a:t>
            </a:r>
          </a:p>
          <a:p>
            <a:pPr>
              <a:lnSpc>
                <a:spcPct val="90000"/>
              </a:lnSpc>
            </a:pPr>
            <a:endParaRPr lang="en-US" sz="3600" dirty="0"/>
          </a:p>
          <a:p>
            <a:pPr lvl="1">
              <a:lnSpc>
                <a:spcPct val="90000"/>
              </a:lnSpc>
              <a:buFontTx/>
              <a:buNone/>
            </a:pPr>
            <a:r>
              <a:rPr lang="en-US" sz="3600" dirty="0"/>
              <a:t>1. No!  Conflict brings out new perspectives and can be handled in a positive manner.</a:t>
            </a:r>
            <a:endParaRPr lang="en-US" sz="4000" dirty="0"/>
          </a:p>
          <a:p>
            <a:pPr>
              <a:lnSpc>
                <a:spcPct val="90000"/>
              </a:lnSpc>
              <a:buFont typeface="Wingdings" pitchFamily="2" charset="2"/>
              <a:buNone/>
            </a:pPr>
            <a:endParaRPr lang="en-US" dirty="0"/>
          </a:p>
        </p:txBody>
      </p:sp>
      <p:sp>
        <p:nvSpPr>
          <p:cNvPr id="123908" name="Rectangle 4"/>
          <p:cNvSpPr>
            <a:spLocks noChangeArrowheads="1"/>
          </p:cNvSpPr>
          <p:nvPr/>
        </p:nvSpPr>
        <p:spPr bwMode="auto">
          <a:xfrm>
            <a:off x="1219200" y="3657600"/>
            <a:ext cx="6400800" cy="1676400"/>
          </a:xfrm>
          <a:prstGeom prst="rect">
            <a:avLst/>
          </a:prstGeom>
          <a:noFill/>
          <a:ln w="9525">
            <a:noFill/>
            <a:miter lim="800000"/>
            <a:headEnd/>
            <a:tailEnd/>
          </a:ln>
          <a:effectLst/>
        </p:spPr>
        <p:txBody>
          <a:bodyPr lIns="92075" tIns="46038" rIns="92075" bIns="46038"/>
          <a:lstStyle/>
          <a:p>
            <a:endParaRPr lang="en-US" sz="2800" b="1">
              <a:latin typeface="Arial" charset="0"/>
            </a:endParaRPr>
          </a:p>
        </p:txBody>
      </p:sp>
      <p:sp>
        <p:nvSpPr>
          <p:cNvPr id="123909" name="Rectangle 5"/>
          <p:cNvSpPr>
            <a:spLocks noChangeArrowheads="1"/>
          </p:cNvSpPr>
          <p:nvPr/>
        </p:nvSpPr>
        <p:spPr bwMode="auto">
          <a:xfrm>
            <a:off x="5486400" y="4343400"/>
            <a:ext cx="3276600" cy="1676400"/>
          </a:xfrm>
          <a:prstGeom prst="rect">
            <a:avLst/>
          </a:prstGeom>
          <a:noFill/>
          <a:ln w="9525">
            <a:noFill/>
            <a:miter lim="800000"/>
            <a:headEnd/>
            <a:tailEnd/>
          </a:ln>
          <a:effectLst/>
        </p:spPr>
        <p:txBody>
          <a:bodyPr lIns="92075" tIns="46038" rIns="92075" bIns="46038"/>
          <a:lstStyle/>
          <a:p>
            <a:endParaRPr lang="en-US" sz="2800" b="1">
              <a:latin typeface="Arial" charset="0"/>
            </a:endParaRPr>
          </a:p>
        </p:txBody>
      </p:sp>
      <p:pic>
        <p:nvPicPr>
          <p:cNvPr id="123916" name="Picture 12" descr="C:\Documents and Settings\ghtd\Local Settings\Temporary Internet Files\Content.IE5\3YH1CX63\MCBD06861_0000[1].wmf"/>
          <p:cNvPicPr>
            <a:picLocks noChangeAspect="1" noChangeArrowheads="1"/>
          </p:cNvPicPr>
          <p:nvPr/>
        </p:nvPicPr>
        <p:blipFill>
          <a:blip r:embed="rId3"/>
          <a:srcRect/>
          <a:stretch>
            <a:fillRect/>
          </a:stretch>
        </p:blipFill>
        <p:spPr bwMode="auto">
          <a:xfrm>
            <a:off x="5791200" y="2743200"/>
            <a:ext cx="2895409" cy="2362200"/>
          </a:xfrm>
          <a:prstGeom prst="rect">
            <a:avLst/>
          </a:prstGeom>
          <a:noFill/>
        </p:spPr>
      </p:pic>
      <p:sp>
        <p:nvSpPr>
          <p:cNvPr id="7" name="Slide Number Placeholder 6"/>
          <p:cNvSpPr>
            <a:spLocks noGrp="1"/>
          </p:cNvSpPr>
          <p:nvPr>
            <p:ph type="sldNum" sz="quarter" idx="12"/>
          </p:nvPr>
        </p:nvSpPr>
        <p:spPr/>
        <p:txBody>
          <a:bodyPr/>
          <a:lstStyle/>
          <a:p>
            <a:fld id="{5AF01080-C2B7-4AF9-8AB9-6C3B2D01B574}" type="slidenum">
              <a:rPr lang="en-US" smtClean="0"/>
              <a:pPr/>
              <a:t>33</a:t>
            </a:fld>
            <a:endParaRPr lang="en-US"/>
          </a:p>
        </p:txBody>
      </p:sp>
    </p:spTree>
    <p:extLst>
      <p:ext uri="{BB962C8B-B14F-4D97-AF65-F5344CB8AC3E}">
        <p14:creationId xmlns:p14="http://schemas.microsoft.com/office/powerpoint/2010/main" val="4107726072"/>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3907">
                                            <p:txEl>
                                              <p:pRg st="2" end="2"/>
                                            </p:txEl>
                                          </p:spTgt>
                                        </p:tgtEl>
                                        <p:attrNameLst>
                                          <p:attrName>style.visibility</p:attrName>
                                        </p:attrNameLst>
                                      </p:cBhvr>
                                      <p:to>
                                        <p:strVal val="visible"/>
                                      </p:to>
                                    </p:set>
                                    <p:animEffect transition="in" filter="dissolve">
                                      <p:cBhvr>
                                        <p:cTn id="7" dur="500"/>
                                        <p:tgtEl>
                                          <p:spTgt spid="1239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1600200" y="1600200"/>
            <a:ext cx="7543800" cy="5257800"/>
          </a:xfrm>
        </p:spPr>
        <p:txBody>
          <a:bodyPr/>
          <a:lstStyle/>
          <a:p>
            <a:pPr marL="0" indent="0">
              <a:buNone/>
            </a:pPr>
            <a:endParaRPr lang="en-US" dirty="0"/>
          </a:p>
          <a:p>
            <a:r>
              <a:rPr lang="en-US" dirty="0"/>
              <a:t>Communication</a:t>
            </a:r>
          </a:p>
          <a:p>
            <a:r>
              <a:rPr lang="en-US" dirty="0"/>
              <a:t>Openness</a:t>
            </a:r>
          </a:p>
          <a:p>
            <a:r>
              <a:rPr lang="en-US" dirty="0"/>
              <a:t>Research</a:t>
            </a:r>
          </a:p>
          <a:p>
            <a:r>
              <a:rPr lang="en-US" dirty="0"/>
              <a:t>Flexibility</a:t>
            </a:r>
          </a:p>
          <a:p>
            <a:r>
              <a:rPr lang="en-US" dirty="0"/>
              <a:t>Fair Play</a:t>
            </a:r>
          </a:p>
          <a:p>
            <a:r>
              <a:rPr lang="en-US" dirty="0"/>
              <a:t>Alliance</a:t>
            </a:r>
          </a:p>
        </p:txBody>
      </p:sp>
      <p:sp>
        <p:nvSpPr>
          <p:cNvPr id="125955" name="Rectangle 3"/>
          <p:cNvSpPr>
            <a:spLocks noGrp="1" noChangeArrowheads="1"/>
          </p:cNvSpPr>
          <p:nvPr>
            <p:ph type="title"/>
          </p:nvPr>
        </p:nvSpPr>
        <p:spPr>
          <a:xfrm>
            <a:off x="1905000" y="158750"/>
            <a:ext cx="6781800" cy="679450"/>
          </a:xfrm>
        </p:spPr>
        <p:txBody>
          <a:bodyPr/>
          <a:lstStyle/>
          <a:p>
            <a:r>
              <a:rPr lang="en-US" sz="4000" dirty="0"/>
              <a:t>Resolving Conflict</a:t>
            </a:r>
          </a:p>
        </p:txBody>
      </p:sp>
      <p:pic>
        <p:nvPicPr>
          <p:cNvPr id="125956" name="Picture 4" descr="BD06990_"/>
          <p:cNvPicPr>
            <a:picLocks noChangeAspect="1" noChangeArrowheads="1"/>
          </p:cNvPicPr>
          <p:nvPr/>
        </p:nvPicPr>
        <p:blipFill>
          <a:blip r:embed="rId3"/>
          <a:srcRect/>
          <a:stretch>
            <a:fillRect/>
          </a:stretch>
        </p:blipFill>
        <p:spPr bwMode="auto">
          <a:xfrm>
            <a:off x="7031038" y="0"/>
            <a:ext cx="2112962" cy="1793875"/>
          </a:xfrm>
          <a:prstGeom prst="rect">
            <a:avLst/>
          </a:prstGeom>
          <a:noFill/>
        </p:spPr>
      </p:pic>
      <p:sp>
        <p:nvSpPr>
          <p:cNvPr id="5" name="Slide Number Placeholder 4"/>
          <p:cNvSpPr>
            <a:spLocks noGrp="1"/>
          </p:cNvSpPr>
          <p:nvPr>
            <p:ph type="sldNum" sz="quarter" idx="12"/>
          </p:nvPr>
        </p:nvSpPr>
        <p:spPr/>
        <p:txBody>
          <a:bodyPr/>
          <a:lstStyle/>
          <a:p>
            <a:fld id="{5AF01080-C2B7-4AF9-8AB9-6C3B2D01B574}" type="slidenum">
              <a:rPr lang="en-US" smtClean="0"/>
              <a:pPr/>
              <a:t>34</a:t>
            </a:fld>
            <a:endParaRPr lang="en-US"/>
          </a:p>
        </p:txBody>
      </p:sp>
    </p:spTree>
    <p:extLst>
      <p:ext uri="{BB962C8B-B14F-4D97-AF65-F5344CB8AC3E}">
        <p14:creationId xmlns:p14="http://schemas.microsoft.com/office/powerpoint/2010/main" val="26444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5954">
                                            <p:txEl>
                                              <p:pRg st="1" end="1"/>
                                            </p:txEl>
                                          </p:spTgt>
                                        </p:tgtEl>
                                        <p:attrNameLst>
                                          <p:attrName>style.visibility</p:attrName>
                                        </p:attrNameLst>
                                      </p:cBhvr>
                                      <p:to>
                                        <p:strVal val="visible"/>
                                      </p:to>
                                    </p:set>
                                    <p:animEffect transition="in" filter="wipe(down)">
                                      <p:cBhvr>
                                        <p:cTn id="7" dur="500"/>
                                        <p:tgtEl>
                                          <p:spTgt spid="1259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5954">
                                            <p:txEl>
                                              <p:pRg st="2" end="2"/>
                                            </p:txEl>
                                          </p:spTgt>
                                        </p:tgtEl>
                                        <p:attrNameLst>
                                          <p:attrName>style.visibility</p:attrName>
                                        </p:attrNameLst>
                                      </p:cBhvr>
                                      <p:to>
                                        <p:strVal val="visible"/>
                                      </p:to>
                                    </p:set>
                                    <p:animEffect transition="in" filter="wipe(down)">
                                      <p:cBhvr>
                                        <p:cTn id="12" dur="500"/>
                                        <p:tgtEl>
                                          <p:spTgt spid="1259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5954">
                                            <p:txEl>
                                              <p:pRg st="3" end="3"/>
                                            </p:txEl>
                                          </p:spTgt>
                                        </p:tgtEl>
                                        <p:attrNameLst>
                                          <p:attrName>style.visibility</p:attrName>
                                        </p:attrNameLst>
                                      </p:cBhvr>
                                      <p:to>
                                        <p:strVal val="visible"/>
                                      </p:to>
                                    </p:set>
                                    <p:animEffect transition="in" filter="wipe(down)">
                                      <p:cBhvr>
                                        <p:cTn id="17" dur="500"/>
                                        <p:tgtEl>
                                          <p:spTgt spid="12595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5954">
                                            <p:txEl>
                                              <p:pRg st="4" end="4"/>
                                            </p:txEl>
                                          </p:spTgt>
                                        </p:tgtEl>
                                        <p:attrNameLst>
                                          <p:attrName>style.visibility</p:attrName>
                                        </p:attrNameLst>
                                      </p:cBhvr>
                                      <p:to>
                                        <p:strVal val="visible"/>
                                      </p:to>
                                    </p:set>
                                    <p:animEffect transition="in" filter="wipe(down)">
                                      <p:cBhvr>
                                        <p:cTn id="22" dur="500"/>
                                        <p:tgtEl>
                                          <p:spTgt spid="12595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5954">
                                            <p:txEl>
                                              <p:pRg st="5" end="5"/>
                                            </p:txEl>
                                          </p:spTgt>
                                        </p:tgtEl>
                                        <p:attrNameLst>
                                          <p:attrName>style.visibility</p:attrName>
                                        </p:attrNameLst>
                                      </p:cBhvr>
                                      <p:to>
                                        <p:strVal val="visible"/>
                                      </p:to>
                                    </p:set>
                                    <p:animEffect transition="in" filter="wipe(down)">
                                      <p:cBhvr>
                                        <p:cTn id="27" dur="500"/>
                                        <p:tgtEl>
                                          <p:spTgt spid="12595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5954">
                                            <p:txEl>
                                              <p:pRg st="6" end="6"/>
                                            </p:txEl>
                                          </p:spTgt>
                                        </p:tgtEl>
                                        <p:attrNameLst>
                                          <p:attrName>style.visibility</p:attrName>
                                        </p:attrNameLst>
                                      </p:cBhvr>
                                      <p:to>
                                        <p:strVal val="visible"/>
                                      </p:to>
                                    </p:set>
                                    <p:animEffect transition="in" filter="wipe(down)">
                                      <p:cBhvr>
                                        <p:cTn id="32" dur="500"/>
                                        <p:tgtEl>
                                          <p:spTgt spid="1259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752600" y="228600"/>
            <a:ext cx="7391400" cy="685800"/>
          </a:xfrm>
        </p:spPr>
        <p:txBody>
          <a:bodyPr/>
          <a:lstStyle/>
          <a:p>
            <a:r>
              <a:rPr lang="en-US" sz="4800" b="1" dirty="0"/>
              <a:t>Overcoming Resistance</a:t>
            </a:r>
          </a:p>
        </p:txBody>
      </p:sp>
      <p:sp>
        <p:nvSpPr>
          <p:cNvPr id="126979" name="Rectangle 3"/>
          <p:cNvSpPr>
            <a:spLocks noGrp="1" noChangeArrowheads="1"/>
          </p:cNvSpPr>
          <p:nvPr>
            <p:ph type="body" idx="1"/>
          </p:nvPr>
        </p:nvSpPr>
        <p:spPr>
          <a:xfrm>
            <a:off x="0" y="1489075"/>
            <a:ext cx="9144000" cy="5368925"/>
          </a:xfrm>
        </p:spPr>
        <p:txBody>
          <a:bodyPr/>
          <a:lstStyle/>
          <a:p>
            <a:r>
              <a:rPr lang="en-US" dirty="0"/>
              <a:t>Express understanding: empathize</a:t>
            </a:r>
          </a:p>
          <a:p>
            <a:r>
              <a:rPr lang="en-US" dirty="0"/>
              <a:t>Make people aware of their resistance: without blaming, or causing defensiveness</a:t>
            </a:r>
          </a:p>
          <a:p>
            <a:r>
              <a:rPr lang="en-US" dirty="0"/>
              <a:t>Evaluate others’ objections fairly: talk it out, discover underlying issues</a:t>
            </a:r>
          </a:p>
          <a:p>
            <a:r>
              <a:rPr lang="en-US" dirty="0"/>
              <a:t>Hold your arguments until the other person is ready: their needs come first, self blame</a:t>
            </a:r>
          </a:p>
        </p:txBody>
      </p:sp>
      <p:sp>
        <p:nvSpPr>
          <p:cNvPr id="4" name="Slide Number Placeholder 3"/>
          <p:cNvSpPr>
            <a:spLocks noGrp="1"/>
          </p:cNvSpPr>
          <p:nvPr>
            <p:ph type="sldNum" sz="quarter" idx="12"/>
          </p:nvPr>
        </p:nvSpPr>
        <p:spPr/>
        <p:txBody>
          <a:bodyPr/>
          <a:lstStyle/>
          <a:p>
            <a:fld id="{5AF01080-C2B7-4AF9-8AB9-6C3B2D01B574}" type="slidenum">
              <a:rPr lang="en-US" smtClean="0"/>
              <a:pPr/>
              <a:t>35</a:t>
            </a:fld>
            <a:endParaRPr lang="en-US"/>
          </a:p>
        </p:txBody>
      </p:sp>
    </p:spTree>
    <p:extLst>
      <p:ext uri="{BB962C8B-B14F-4D97-AF65-F5344CB8AC3E}">
        <p14:creationId xmlns:p14="http://schemas.microsoft.com/office/powerpoint/2010/main" val="2151723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AutoShape 2">
            <a:extLst>
              <a:ext uri="{FF2B5EF4-FFF2-40B4-BE49-F238E27FC236}">
                <a16:creationId xmlns:a16="http://schemas.microsoft.com/office/drawing/2014/main" id="{32B9F956-8E5F-4A24-9A74-5D610FDB61FA}"/>
              </a:ext>
            </a:extLst>
          </p:cNvPr>
          <p:cNvSpPr>
            <a:spLocks noGrp="1" noChangeArrowheads="1"/>
          </p:cNvSpPr>
          <p:nvPr>
            <p:ph type="title"/>
          </p:nvPr>
        </p:nvSpPr>
        <p:spPr/>
        <p:txBody>
          <a:bodyPr/>
          <a:lstStyle/>
          <a:p>
            <a:pPr eaLnBrk="1" hangingPunct="1"/>
            <a:r>
              <a:rPr lang="en-US" altLang="en-US"/>
              <a:t>Recipe for Successful Team</a:t>
            </a:r>
          </a:p>
        </p:txBody>
      </p:sp>
      <p:sp>
        <p:nvSpPr>
          <p:cNvPr id="58371" name="Rectangle 3">
            <a:extLst>
              <a:ext uri="{FF2B5EF4-FFF2-40B4-BE49-F238E27FC236}">
                <a16:creationId xmlns:a16="http://schemas.microsoft.com/office/drawing/2014/main" id="{BE771DAE-56E8-4AA0-BC73-A9D9D24711C0}"/>
              </a:ext>
            </a:extLst>
          </p:cNvPr>
          <p:cNvSpPr>
            <a:spLocks noGrp="1" noChangeArrowheads="1"/>
          </p:cNvSpPr>
          <p:nvPr>
            <p:ph type="body" idx="1"/>
          </p:nvPr>
        </p:nvSpPr>
        <p:spPr/>
        <p:txBody>
          <a:bodyPr/>
          <a:lstStyle/>
          <a:p>
            <a:pPr eaLnBrk="1" hangingPunct="1"/>
            <a:r>
              <a:rPr lang="en-US" altLang="en-US" sz="3200"/>
              <a:t>Effective systems and processes</a:t>
            </a:r>
          </a:p>
          <a:p>
            <a:pPr lvl="1" eaLnBrk="1" hangingPunct="1"/>
            <a:r>
              <a:rPr lang="en-US" altLang="en-US" sz="2800"/>
              <a:t>Clear communication</a:t>
            </a:r>
          </a:p>
          <a:p>
            <a:pPr lvl="1" eaLnBrk="1" hangingPunct="1"/>
            <a:r>
              <a:rPr lang="en-US" altLang="en-US" sz="2800"/>
              <a:t>Beneficial team behaviors; well-defined decision procedures and ground rules</a:t>
            </a:r>
          </a:p>
          <a:p>
            <a:pPr lvl="1" eaLnBrk="1" hangingPunct="1"/>
            <a:r>
              <a:rPr lang="en-US" altLang="en-US" sz="2800"/>
              <a:t>Balanced participation</a:t>
            </a:r>
          </a:p>
          <a:p>
            <a:pPr lvl="1" eaLnBrk="1" hangingPunct="1"/>
            <a:r>
              <a:rPr lang="en-US" altLang="en-US" sz="2800"/>
              <a:t>Awareness of the group process</a:t>
            </a:r>
          </a:p>
          <a:p>
            <a:pPr lvl="1" eaLnBrk="1" hangingPunct="1"/>
            <a:r>
              <a:rPr lang="en-US" altLang="en-US" sz="2800"/>
              <a:t>Good personal relationships</a:t>
            </a:r>
          </a:p>
        </p:txBody>
      </p:sp>
      <p:pic>
        <p:nvPicPr>
          <p:cNvPr id="55300" name="Picture 4" descr="SUBCONT">
            <a:extLst>
              <a:ext uri="{FF2B5EF4-FFF2-40B4-BE49-F238E27FC236}">
                <a16:creationId xmlns:a16="http://schemas.microsoft.com/office/drawing/2014/main" id="{0AB032AA-24EC-4258-8743-C14CB1A102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513" y="2819400"/>
            <a:ext cx="174148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158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additive="base">
                                        <p:cTn id="31" dur="500" fill="hold"/>
                                        <p:tgtEl>
                                          <p:spTgt spid="5837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additive="base">
                                        <p:cTn id="37" dur="500" fill="hold"/>
                                        <p:tgtEl>
                                          <p:spTgt spid="5837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bldLvl="2"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AutoShape 2">
            <a:extLst>
              <a:ext uri="{FF2B5EF4-FFF2-40B4-BE49-F238E27FC236}">
                <a16:creationId xmlns:a16="http://schemas.microsoft.com/office/drawing/2014/main" id="{5B1D6331-10AB-4064-A711-0C32653310F5}"/>
              </a:ext>
            </a:extLst>
          </p:cNvPr>
          <p:cNvSpPr>
            <a:spLocks noGrp="1" noChangeArrowheads="1"/>
          </p:cNvSpPr>
          <p:nvPr>
            <p:ph type="title"/>
          </p:nvPr>
        </p:nvSpPr>
        <p:spPr/>
        <p:txBody>
          <a:bodyPr/>
          <a:lstStyle/>
          <a:p>
            <a:pPr eaLnBrk="1" hangingPunct="1"/>
            <a:r>
              <a:rPr lang="en-US" altLang="en-US"/>
              <a:t>Recipe for Successful Team</a:t>
            </a:r>
          </a:p>
        </p:txBody>
      </p:sp>
      <p:sp>
        <p:nvSpPr>
          <p:cNvPr id="41987" name="Rectangle 3">
            <a:extLst>
              <a:ext uri="{FF2B5EF4-FFF2-40B4-BE49-F238E27FC236}">
                <a16:creationId xmlns:a16="http://schemas.microsoft.com/office/drawing/2014/main" id="{3F7BF084-54C9-4F7C-A6FE-BADC37CECE6A}"/>
              </a:ext>
            </a:extLst>
          </p:cNvPr>
          <p:cNvSpPr>
            <a:spLocks noGrp="1" noChangeArrowheads="1"/>
          </p:cNvSpPr>
          <p:nvPr>
            <p:ph type="body" idx="1"/>
          </p:nvPr>
        </p:nvSpPr>
        <p:spPr/>
        <p:txBody>
          <a:bodyPr/>
          <a:lstStyle/>
          <a:p>
            <a:pPr eaLnBrk="1" hangingPunct="1"/>
            <a:r>
              <a:rPr lang="en-US" altLang="en-US" sz="3200"/>
              <a:t>Commitment to shared goals and objectives</a:t>
            </a:r>
          </a:p>
          <a:p>
            <a:pPr eaLnBrk="1" hangingPunct="1">
              <a:buFont typeface="Wingdings" panose="05000000000000000000" pitchFamily="2" charset="2"/>
              <a:buNone/>
            </a:pPr>
            <a:endParaRPr lang="en-US" altLang="en-US" sz="2400"/>
          </a:p>
          <a:p>
            <a:pPr eaLnBrk="1" hangingPunct="1"/>
            <a:r>
              <a:rPr lang="en-US" altLang="en-US" sz="3200"/>
              <a:t>Clearly define roles and responsibilities</a:t>
            </a:r>
          </a:p>
          <a:p>
            <a:pPr lvl="1" eaLnBrk="1" hangingPunct="1">
              <a:buClr>
                <a:schemeClr val="tx2"/>
              </a:buClr>
              <a:buFont typeface="Wingdings" panose="05000000000000000000" pitchFamily="2" charset="2"/>
              <a:buChar char="R"/>
            </a:pPr>
            <a:r>
              <a:rPr lang="en-US" altLang="en-US" sz="2800"/>
              <a:t>Use best skills of each</a:t>
            </a:r>
          </a:p>
          <a:p>
            <a:pPr lvl="1" eaLnBrk="1" hangingPunct="1">
              <a:buClr>
                <a:schemeClr val="tx2"/>
              </a:buClr>
              <a:buFont typeface="Wingdings" panose="05000000000000000000" pitchFamily="2" charset="2"/>
              <a:buChar char="R"/>
            </a:pPr>
            <a:r>
              <a:rPr lang="en-US" altLang="en-US" sz="2800"/>
              <a:t>Allows each to develop in all areas</a:t>
            </a:r>
          </a:p>
        </p:txBody>
      </p:sp>
    </p:spTree>
    <p:extLst>
      <p:ext uri="{BB962C8B-B14F-4D97-AF65-F5344CB8AC3E}">
        <p14:creationId xmlns:p14="http://schemas.microsoft.com/office/powerpoint/2010/main" val="956500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1987">
                                            <p:txEl>
                                              <p:pRg st="3" end="3"/>
                                            </p:txEl>
                                          </p:spTgt>
                                        </p:tgtEl>
                                        <p:attrNameLst>
                                          <p:attrName>style.visibility</p:attrName>
                                        </p:attrNameLst>
                                      </p:cBhvr>
                                      <p:to>
                                        <p:strVal val="visible"/>
                                      </p:to>
                                    </p:set>
                                    <p:anim calcmode="lin" valueType="num">
                                      <p:cBhvr additive="base">
                                        <p:cTn id="17" dur="500" fill="hold"/>
                                        <p:tgtEl>
                                          <p:spTgt spid="41987">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1987">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1987">
                                            <p:txEl>
                                              <p:pRg st="4" end="4"/>
                                            </p:txEl>
                                          </p:spTgt>
                                        </p:tgtEl>
                                        <p:attrNameLst>
                                          <p:attrName>style.visibility</p:attrName>
                                        </p:attrNameLst>
                                      </p:cBhvr>
                                      <p:to>
                                        <p:strVal val="visible"/>
                                      </p:to>
                                    </p:set>
                                    <p:anim calcmode="lin" valueType="num">
                                      <p:cBhvr additive="base">
                                        <p:cTn id="21" dur="500" fill="hold"/>
                                        <p:tgtEl>
                                          <p:spTgt spid="41987">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19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3B1AC-D6C7-4709-9FFE-E2D54D6738FE}"/>
              </a:ext>
            </a:extLst>
          </p:cNvPr>
          <p:cNvSpPr>
            <a:spLocks noGrp="1"/>
          </p:cNvSpPr>
          <p:nvPr>
            <p:ph type="title"/>
          </p:nvPr>
        </p:nvSpPr>
        <p:spPr/>
        <p:txBody>
          <a:bodyPr/>
          <a:lstStyle/>
          <a:p>
            <a:r>
              <a:rPr lang="en-US" dirty="0"/>
              <a:t>Activity 5 Dumb Charades</a:t>
            </a:r>
            <a:br>
              <a:rPr lang="en-US" dirty="0"/>
            </a:br>
            <a:endParaRPr lang="en-US" dirty="0"/>
          </a:p>
        </p:txBody>
      </p:sp>
      <p:sp>
        <p:nvSpPr>
          <p:cNvPr id="3" name="Content Placeholder 2">
            <a:extLst>
              <a:ext uri="{FF2B5EF4-FFF2-40B4-BE49-F238E27FC236}">
                <a16:creationId xmlns:a16="http://schemas.microsoft.com/office/drawing/2014/main" id="{9B67C14E-CDAF-4595-A239-FC78173E24F1}"/>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DAB4FBA-8549-4DF0-AB39-2B6FEFED12FC}"/>
              </a:ext>
            </a:extLst>
          </p:cNvPr>
          <p:cNvSpPr>
            <a:spLocks noGrp="1"/>
          </p:cNvSpPr>
          <p:nvPr>
            <p:ph type="sldNum" sz="quarter" idx="12"/>
          </p:nvPr>
        </p:nvSpPr>
        <p:spPr/>
        <p:txBody>
          <a:bodyPr/>
          <a:lstStyle/>
          <a:p>
            <a:fld id="{5AF01080-C2B7-4AF9-8AB9-6C3B2D01B574}" type="slidenum">
              <a:rPr lang="en-US" smtClean="0"/>
              <a:pPr/>
              <a:t>38</a:t>
            </a:fld>
            <a:endParaRPr lang="en-US"/>
          </a:p>
        </p:txBody>
      </p:sp>
      <p:pic>
        <p:nvPicPr>
          <p:cNvPr id="35842" name="Picture 2" descr="C:\Users\lalit\Desktop\Training Kit\Team Buiding\download (1).jpg"/>
          <p:cNvPicPr>
            <a:picLocks noChangeAspect="1" noChangeArrowheads="1"/>
          </p:cNvPicPr>
          <p:nvPr/>
        </p:nvPicPr>
        <p:blipFill>
          <a:blip r:embed="rId2"/>
          <a:srcRect/>
          <a:stretch>
            <a:fillRect/>
          </a:stretch>
        </p:blipFill>
        <p:spPr bwMode="auto">
          <a:xfrm>
            <a:off x="381000" y="1752600"/>
            <a:ext cx="8305800" cy="4724399"/>
          </a:xfrm>
          <a:prstGeom prst="rect">
            <a:avLst/>
          </a:prstGeom>
          <a:noFill/>
        </p:spPr>
      </p:pic>
    </p:spTree>
    <p:extLst>
      <p:ext uri="{BB962C8B-B14F-4D97-AF65-F5344CB8AC3E}">
        <p14:creationId xmlns:p14="http://schemas.microsoft.com/office/powerpoint/2010/main" val="30269133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AutoShape 2">
            <a:extLst>
              <a:ext uri="{FF2B5EF4-FFF2-40B4-BE49-F238E27FC236}">
                <a16:creationId xmlns:a16="http://schemas.microsoft.com/office/drawing/2014/main" id="{D3F3D666-6258-4805-9AFB-8093A527855D}"/>
              </a:ext>
            </a:extLst>
          </p:cNvPr>
          <p:cNvSpPr>
            <a:spLocks noGrp="1" noChangeArrowheads="1"/>
          </p:cNvSpPr>
          <p:nvPr>
            <p:ph type="title"/>
          </p:nvPr>
        </p:nvSpPr>
        <p:spPr/>
        <p:txBody>
          <a:bodyPr/>
          <a:lstStyle/>
          <a:p>
            <a:pPr eaLnBrk="1" hangingPunct="1"/>
            <a:r>
              <a:rPr lang="en-US" altLang="en-US"/>
              <a:t>The Results of Team Work</a:t>
            </a:r>
          </a:p>
        </p:txBody>
      </p:sp>
      <p:pic>
        <p:nvPicPr>
          <p:cNvPr id="57347" name="Picture 3">
            <a:extLst>
              <a:ext uri="{FF2B5EF4-FFF2-40B4-BE49-F238E27FC236}">
                <a16:creationId xmlns:a16="http://schemas.microsoft.com/office/drawing/2014/main" id="{9549D9B7-0479-4A4B-ADE7-F34A9DC7A531}"/>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2362200"/>
            <a:ext cx="7693025" cy="4267200"/>
          </a:xfrm>
        </p:spPr>
      </p:pic>
    </p:spTree>
    <p:extLst>
      <p:ext uri="{BB962C8B-B14F-4D97-AF65-F5344CB8AC3E}">
        <p14:creationId xmlns:p14="http://schemas.microsoft.com/office/powerpoint/2010/main" val="85288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Point Star 7"/>
          <p:cNvSpPr/>
          <p:nvPr/>
        </p:nvSpPr>
        <p:spPr bwMode="auto">
          <a:xfrm>
            <a:off x="6172200" y="533400"/>
            <a:ext cx="2971800" cy="2743200"/>
          </a:xfrm>
          <a:prstGeom prst="star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152400" y="1524000"/>
            <a:ext cx="6477000" cy="5181600"/>
          </a:xfrm>
        </p:spPr>
        <p:txBody>
          <a:bodyPr/>
          <a:lstStyle/>
          <a:p>
            <a:r>
              <a:rPr lang="en-US" sz="2000" dirty="0">
                <a:solidFill>
                  <a:srgbClr val="FF0000"/>
                </a:solidFill>
              </a:rPr>
              <a:t>Introduction &amp; ice breaking session</a:t>
            </a:r>
          </a:p>
          <a:p>
            <a:r>
              <a:rPr lang="en-US" sz="2000" dirty="0">
                <a:solidFill>
                  <a:srgbClr val="FF0000"/>
                </a:solidFill>
              </a:rPr>
              <a:t>Video</a:t>
            </a:r>
          </a:p>
          <a:p>
            <a:r>
              <a:rPr lang="en-US" sz="2000" dirty="0">
                <a:solidFill>
                  <a:srgbClr val="008000"/>
                </a:solidFill>
              </a:rPr>
              <a:t>Overview of the topic</a:t>
            </a:r>
          </a:p>
          <a:p>
            <a:r>
              <a:rPr lang="en-US" sz="2000" dirty="0"/>
              <a:t>Activity 1</a:t>
            </a:r>
          </a:p>
          <a:p>
            <a:r>
              <a:rPr lang="en-US" sz="2000" dirty="0">
                <a:solidFill>
                  <a:srgbClr val="008000"/>
                </a:solidFill>
              </a:rPr>
              <a:t>Stages of Team Building</a:t>
            </a:r>
          </a:p>
          <a:p>
            <a:r>
              <a:rPr lang="en-US" sz="2000" dirty="0"/>
              <a:t>Activity 2</a:t>
            </a:r>
          </a:p>
          <a:p>
            <a:r>
              <a:rPr lang="en-US" sz="2000" dirty="0">
                <a:solidFill>
                  <a:srgbClr val="008000"/>
                </a:solidFill>
              </a:rPr>
              <a:t>Role of Leader and Member</a:t>
            </a:r>
          </a:p>
          <a:p>
            <a:r>
              <a:rPr lang="en-US" sz="2000" dirty="0"/>
              <a:t>Activity 3</a:t>
            </a:r>
          </a:p>
          <a:p>
            <a:r>
              <a:rPr lang="en-US" sz="2000" dirty="0">
                <a:solidFill>
                  <a:srgbClr val="FF00FF"/>
                </a:solidFill>
              </a:rPr>
              <a:t>Lunch! </a:t>
            </a:r>
            <a:endParaRPr lang="en-US" sz="2000" dirty="0"/>
          </a:p>
          <a:p>
            <a:r>
              <a:rPr lang="en-US" sz="2000" dirty="0">
                <a:solidFill>
                  <a:srgbClr val="008000"/>
                </a:solidFill>
              </a:rPr>
              <a:t>Myers-Briggs Type Indicator</a:t>
            </a:r>
          </a:p>
          <a:p>
            <a:r>
              <a:rPr lang="en-US" sz="2000" dirty="0"/>
              <a:t>Activity 4</a:t>
            </a:r>
          </a:p>
          <a:p>
            <a:r>
              <a:rPr lang="en-US" sz="2000" dirty="0">
                <a:solidFill>
                  <a:srgbClr val="008000"/>
                </a:solidFill>
              </a:rPr>
              <a:t>Understanding and resolving conflict</a:t>
            </a:r>
          </a:p>
          <a:p>
            <a:r>
              <a:rPr lang="en-US" sz="2000" dirty="0"/>
              <a:t>Activity 5</a:t>
            </a:r>
          </a:p>
          <a:p>
            <a:r>
              <a:rPr lang="en-US" sz="2000" dirty="0">
                <a:solidFill>
                  <a:srgbClr val="008000"/>
                </a:solidFill>
              </a:rPr>
              <a:t>Motivational Video</a:t>
            </a:r>
          </a:p>
          <a:p>
            <a:endParaRPr lang="en-US" sz="2400" dirty="0"/>
          </a:p>
          <a:p>
            <a:endParaRPr lang="en-US" dirty="0"/>
          </a:p>
          <a:p>
            <a:pPr marL="0" indent="0">
              <a:buNone/>
            </a:pPr>
            <a:endParaRPr lang="en-US" dirty="0"/>
          </a:p>
          <a:p>
            <a:pPr lvl="1"/>
            <a:endParaRPr lang="en-US" dirty="0"/>
          </a:p>
        </p:txBody>
      </p:sp>
      <p:pic>
        <p:nvPicPr>
          <p:cNvPr id="13316" name="Picture 4" descr="C:\Documents and Settings\Administrator\Local Settings\Temporary Internet Files\Content.IE5\HRZMIOIY\MPj04317390000[1].jpg"/>
          <p:cNvPicPr>
            <a:picLocks noChangeAspect="1" noChangeArrowheads="1"/>
          </p:cNvPicPr>
          <p:nvPr/>
        </p:nvPicPr>
        <p:blipFill>
          <a:blip r:embed="rId2" cstate="print"/>
          <a:srcRect/>
          <a:stretch>
            <a:fillRect/>
          </a:stretch>
        </p:blipFill>
        <p:spPr bwMode="auto">
          <a:xfrm>
            <a:off x="5638800" y="3352800"/>
            <a:ext cx="3505200" cy="3505200"/>
          </a:xfrm>
          <a:prstGeom prst="rect">
            <a:avLst/>
          </a:prstGeom>
          <a:noFill/>
        </p:spPr>
      </p:pic>
      <p:sp>
        <p:nvSpPr>
          <p:cNvPr id="7" name="TextBox 6"/>
          <p:cNvSpPr txBox="1"/>
          <p:nvPr/>
        </p:nvSpPr>
        <p:spPr>
          <a:xfrm>
            <a:off x="6629400" y="1066800"/>
            <a:ext cx="2133600" cy="1569660"/>
          </a:xfrm>
          <a:prstGeom prst="rect">
            <a:avLst/>
          </a:prstGeom>
          <a:noFill/>
        </p:spPr>
        <p:txBody>
          <a:bodyPr wrap="square" rtlCol="0">
            <a:spAutoFit/>
          </a:bodyPr>
          <a:lstStyle/>
          <a:p>
            <a:pPr algn="ctr"/>
            <a:r>
              <a:rPr lang="en-US" dirty="0">
                <a:latin typeface="Tahoma" pitchFamily="34" charset="0"/>
                <a:cs typeface="Tahoma" pitchFamily="34" charset="0"/>
              </a:rPr>
              <a:t>It’s going to be a fast-paced and fun-filled day!</a:t>
            </a:r>
          </a:p>
        </p:txBody>
      </p:sp>
      <p:sp>
        <p:nvSpPr>
          <p:cNvPr id="9" name="Slide Number Placeholder 8"/>
          <p:cNvSpPr>
            <a:spLocks noGrp="1"/>
          </p:cNvSpPr>
          <p:nvPr>
            <p:ph type="sldNum" sz="quarter" idx="12"/>
          </p:nvPr>
        </p:nvSpPr>
        <p:spPr/>
        <p:txBody>
          <a:bodyPr/>
          <a:lstStyle/>
          <a:p>
            <a:fld id="{5AF01080-C2B7-4AF9-8AB9-6C3B2D01B574}"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E2E5D0A9-8D04-417E-B032-0AC05868812E}"/>
              </a:ext>
            </a:extLst>
          </p:cNvPr>
          <p:cNvSpPr>
            <a:spLocks noGrp="1" noChangeArrowheads="1"/>
          </p:cNvSpPr>
          <p:nvPr>
            <p:ph type="title"/>
          </p:nvPr>
        </p:nvSpPr>
        <p:spPr/>
        <p:txBody>
          <a:bodyPr/>
          <a:lstStyle/>
          <a:p>
            <a:pPr eaLnBrk="1" hangingPunct="1"/>
            <a:r>
              <a:rPr lang="en-US" altLang="en-US"/>
              <a:t>Every Team Member Can Help!</a:t>
            </a:r>
          </a:p>
        </p:txBody>
      </p:sp>
      <p:sp>
        <p:nvSpPr>
          <p:cNvPr id="58371" name="Rectangle 3">
            <a:extLst>
              <a:ext uri="{FF2B5EF4-FFF2-40B4-BE49-F238E27FC236}">
                <a16:creationId xmlns:a16="http://schemas.microsoft.com/office/drawing/2014/main" id="{BDEAFBA6-1E07-49C8-861F-78AEE966A6AD}"/>
              </a:ext>
            </a:extLst>
          </p:cNvPr>
          <p:cNvSpPr>
            <a:spLocks noGrp="1" noChangeArrowheads="1"/>
          </p:cNvSpPr>
          <p:nvPr>
            <p:ph type="body" idx="1"/>
          </p:nvPr>
        </p:nvSpPr>
        <p:spPr/>
        <p:txBody>
          <a:bodyPr/>
          <a:lstStyle/>
          <a:p>
            <a:pPr eaLnBrk="1" hangingPunct="1"/>
            <a:endParaRPr lang="en-US" altLang="en-US"/>
          </a:p>
        </p:txBody>
      </p:sp>
      <p:pic>
        <p:nvPicPr>
          <p:cNvPr id="58372" name="Picture 4" descr="29903224wRVbaOtmqX_ph">
            <a:extLst>
              <a:ext uri="{FF2B5EF4-FFF2-40B4-BE49-F238E27FC236}">
                <a16:creationId xmlns:a16="http://schemas.microsoft.com/office/drawing/2014/main" id="{43C47ADD-0A5A-44A6-9210-68A19D19E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7644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A75791C3-CFAF-47EF-8F69-6B07B0BD8733}"/>
              </a:ext>
            </a:extLst>
          </p:cNvPr>
          <p:cNvSpPr>
            <a:spLocks noGrp="1" noChangeArrowheads="1"/>
          </p:cNvSpPr>
          <p:nvPr>
            <p:ph type="title"/>
          </p:nvPr>
        </p:nvSpPr>
        <p:spPr>
          <a:xfrm>
            <a:off x="381000" y="-571500"/>
            <a:ext cx="8229600" cy="1143000"/>
          </a:xfrm>
        </p:spPr>
        <p:txBody>
          <a:bodyPr/>
          <a:lstStyle/>
          <a:p>
            <a:pPr eaLnBrk="1" hangingPunct="1"/>
            <a:endParaRPr lang="en-US" altLang="en-US"/>
          </a:p>
        </p:txBody>
      </p:sp>
      <p:sp>
        <p:nvSpPr>
          <p:cNvPr id="59395" name="Rectangle 3">
            <a:extLst>
              <a:ext uri="{FF2B5EF4-FFF2-40B4-BE49-F238E27FC236}">
                <a16:creationId xmlns:a16="http://schemas.microsoft.com/office/drawing/2014/main" id="{B201F522-B524-4C61-9467-B30DEF7B5337}"/>
              </a:ext>
            </a:extLst>
          </p:cNvPr>
          <p:cNvSpPr>
            <a:spLocks noGrp="1" noChangeArrowheads="1"/>
          </p:cNvSpPr>
          <p:nvPr>
            <p:ph type="body" idx="1"/>
          </p:nvPr>
        </p:nvSpPr>
        <p:spPr/>
        <p:txBody>
          <a:bodyPr/>
          <a:lstStyle/>
          <a:p>
            <a:pPr eaLnBrk="1" hangingPunct="1"/>
            <a:endParaRPr lang="en-US" altLang="en-US"/>
          </a:p>
        </p:txBody>
      </p:sp>
      <p:pic>
        <p:nvPicPr>
          <p:cNvPr id="59396" name="Picture 4">
            <a:extLst>
              <a:ext uri="{FF2B5EF4-FFF2-40B4-BE49-F238E27FC236}">
                <a16:creationId xmlns:a16="http://schemas.microsoft.com/office/drawing/2014/main" id="{4908927F-5273-412E-B3EE-8AF453AB2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77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062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a:extLst>
              <a:ext uri="{FF2B5EF4-FFF2-40B4-BE49-F238E27FC236}">
                <a16:creationId xmlns:a16="http://schemas.microsoft.com/office/drawing/2014/main" id="{9AD05211-8DEF-4893-B063-A2DEE8F299A6}"/>
              </a:ext>
            </a:extLst>
          </p:cNvPr>
          <p:cNvSpPr>
            <a:spLocks noGrp="1" noChangeArrowheads="1"/>
          </p:cNvSpPr>
          <p:nvPr>
            <p:ph type="title"/>
          </p:nvPr>
        </p:nvSpPr>
        <p:spPr/>
        <p:txBody>
          <a:bodyPr/>
          <a:lstStyle/>
          <a:p>
            <a:pPr eaLnBrk="1" hangingPunct="1"/>
            <a:r>
              <a:rPr lang="en-US" altLang="en-US" sz="3800">
                <a:latin typeface="Comic Sans MS" panose="030F0702030302020204" pitchFamily="66" charset="0"/>
              </a:rPr>
              <a:t>Everyone Has to Hang in There!</a:t>
            </a:r>
          </a:p>
        </p:txBody>
      </p:sp>
      <p:sp>
        <p:nvSpPr>
          <p:cNvPr id="60419" name="Rectangle 3">
            <a:extLst>
              <a:ext uri="{FF2B5EF4-FFF2-40B4-BE49-F238E27FC236}">
                <a16:creationId xmlns:a16="http://schemas.microsoft.com/office/drawing/2014/main" id="{AFC623D7-52C2-4468-A98C-9522222867A7}"/>
              </a:ext>
            </a:extLst>
          </p:cNvPr>
          <p:cNvSpPr>
            <a:spLocks noGrp="1" noChangeArrowheads="1"/>
          </p:cNvSpPr>
          <p:nvPr>
            <p:ph type="body" idx="1"/>
          </p:nvPr>
        </p:nvSpPr>
        <p:spPr/>
        <p:txBody>
          <a:bodyPr/>
          <a:lstStyle/>
          <a:p>
            <a:pPr eaLnBrk="1" hangingPunct="1"/>
            <a:endParaRPr lang="en-US" altLang="en-US"/>
          </a:p>
        </p:txBody>
      </p:sp>
      <p:sp>
        <p:nvSpPr>
          <p:cNvPr id="60420" name="AutoShape 5" descr="cid:image005.jpg@01C9906F.DFDC0DC0">
            <a:extLst>
              <a:ext uri="{FF2B5EF4-FFF2-40B4-BE49-F238E27FC236}">
                <a16:creationId xmlns:a16="http://schemas.microsoft.com/office/drawing/2014/main" id="{59B31FC7-C0D8-4546-8305-404859DEDF80}"/>
              </a:ext>
            </a:extLst>
          </p:cNvPr>
          <p:cNvSpPr>
            <a:spLocks noChangeAspect="1" noChangeArrowheads="1"/>
          </p:cNvSpPr>
          <p:nvPr/>
        </p:nvSpPr>
        <p:spPr bwMode="auto">
          <a:xfrm>
            <a:off x="152400" y="46038"/>
            <a:ext cx="5238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0421" name="AutoShape 7" descr="cid:image005.jpg@01C9906F.DFDC0DC0">
            <a:extLst>
              <a:ext uri="{FF2B5EF4-FFF2-40B4-BE49-F238E27FC236}">
                <a16:creationId xmlns:a16="http://schemas.microsoft.com/office/drawing/2014/main" id="{51927C54-9E1E-4557-A416-37D0EEBD46D2}"/>
              </a:ext>
            </a:extLst>
          </p:cNvPr>
          <p:cNvSpPr>
            <a:spLocks noChangeAspect="1" noChangeArrowheads="1"/>
          </p:cNvSpPr>
          <p:nvPr/>
        </p:nvSpPr>
        <p:spPr bwMode="auto">
          <a:xfrm>
            <a:off x="152400" y="46038"/>
            <a:ext cx="5238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0422" name="AutoShape 9" descr="cid:image005.jpg@01C9906F.DFDC0DC0">
            <a:extLst>
              <a:ext uri="{FF2B5EF4-FFF2-40B4-BE49-F238E27FC236}">
                <a16:creationId xmlns:a16="http://schemas.microsoft.com/office/drawing/2014/main" id="{D775C1CA-9FB4-4CC8-96C6-5BC1861504D1}"/>
              </a:ext>
            </a:extLst>
          </p:cNvPr>
          <p:cNvSpPr>
            <a:spLocks noChangeAspect="1" noChangeArrowheads="1"/>
          </p:cNvSpPr>
          <p:nvPr/>
        </p:nvSpPr>
        <p:spPr bwMode="auto">
          <a:xfrm>
            <a:off x="152400" y="46038"/>
            <a:ext cx="52387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60423" name="Picture 10" descr="team work">
            <a:extLst>
              <a:ext uri="{FF2B5EF4-FFF2-40B4-BE49-F238E27FC236}">
                <a16:creationId xmlns:a16="http://schemas.microsoft.com/office/drawing/2014/main" id="{659883D0-BD53-4279-B8ED-8CD9F3ED4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391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4936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C0EA0-AB73-40C8-96F8-3B8FCD96966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1C4DB5-DFCA-40BE-B6CD-37AD48384FD0}"/>
              </a:ext>
            </a:extLst>
          </p:cNvPr>
          <p:cNvSpPr>
            <a:spLocks noGrp="1"/>
          </p:cNvSpPr>
          <p:nvPr>
            <p:ph idx="1"/>
          </p:nvPr>
        </p:nvSpPr>
        <p:spPr/>
        <p:txBody>
          <a:bodyPr/>
          <a:lstStyle/>
          <a:p>
            <a:r>
              <a:rPr lang="en-US" dirty="0"/>
              <a:t>https://www.youtube.com/watch?v=O-Hzzg1AtVs</a:t>
            </a:r>
          </a:p>
        </p:txBody>
      </p:sp>
      <p:sp>
        <p:nvSpPr>
          <p:cNvPr id="4" name="Slide Number Placeholder 3">
            <a:extLst>
              <a:ext uri="{FF2B5EF4-FFF2-40B4-BE49-F238E27FC236}">
                <a16:creationId xmlns:a16="http://schemas.microsoft.com/office/drawing/2014/main" id="{7D2BE0E9-FC30-45F3-9A47-1692F914F475}"/>
              </a:ext>
            </a:extLst>
          </p:cNvPr>
          <p:cNvSpPr>
            <a:spLocks noGrp="1"/>
          </p:cNvSpPr>
          <p:nvPr>
            <p:ph type="sldNum" sz="quarter" idx="12"/>
          </p:nvPr>
        </p:nvSpPr>
        <p:spPr/>
        <p:txBody>
          <a:bodyPr/>
          <a:lstStyle/>
          <a:p>
            <a:fld id="{5AF01080-C2B7-4AF9-8AB9-6C3B2D01B574}" type="slidenum">
              <a:rPr lang="en-US" smtClean="0"/>
              <a:pPr/>
              <a:t>43</a:t>
            </a:fld>
            <a:endParaRPr lang="en-US"/>
          </a:p>
        </p:txBody>
      </p:sp>
    </p:spTree>
    <p:extLst>
      <p:ext uri="{BB962C8B-B14F-4D97-AF65-F5344CB8AC3E}">
        <p14:creationId xmlns:p14="http://schemas.microsoft.com/office/powerpoint/2010/main" val="2001667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a:extLst>
              <a:ext uri="{FF2B5EF4-FFF2-40B4-BE49-F238E27FC236}">
                <a16:creationId xmlns:a16="http://schemas.microsoft.com/office/drawing/2014/main" id="{B81B0C28-7D5F-4C79-B81B-43FF20192548}"/>
              </a:ext>
            </a:extLst>
          </p:cNvPr>
          <p:cNvSpPr>
            <a:spLocks noGrp="1" noChangeArrowheads="1"/>
          </p:cNvSpPr>
          <p:nvPr>
            <p:ph type="title"/>
          </p:nvPr>
        </p:nvSpPr>
        <p:spPr/>
        <p:txBody>
          <a:bodyPr/>
          <a:lstStyle/>
          <a:p>
            <a:pPr eaLnBrk="1" hangingPunct="1"/>
            <a:r>
              <a:rPr lang="en-US" altLang="en-US"/>
              <a:t>Enjoy your Game!  </a:t>
            </a:r>
          </a:p>
        </p:txBody>
      </p:sp>
      <p:sp>
        <p:nvSpPr>
          <p:cNvPr id="61443" name="WordArt 6">
            <a:extLst>
              <a:ext uri="{FF2B5EF4-FFF2-40B4-BE49-F238E27FC236}">
                <a16:creationId xmlns:a16="http://schemas.microsoft.com/office/drawing/2014/main" id="{27F44C7A-252D-4ADB-A680-4C4D2D3863C8}"/>
              </a:ext>
            </a:extLst>
          </p:cNvPr>
          <p:cNvSpPr>
            <a:spLocks noChangeArrowheads="1" noChangeShapeType="1" noTextEdit="1"/>
          </p:cNvSpPr>
          <p:nvPr/>
        </p:nvSpPr>
        <p:spPr bwMode="auto">
          <a:xfrm>
            <a:off x="1295400" y="2971800"/>
            <a:ext cx="7143750" cy="2819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n-US" sz="4000" b="1" kern="10">
                <a:gradFill rotWithShape="1">
                  <a:gsLst>
                    <a:gs pos="0">
                      <a:srgbClr val="33CC33"/>
                    </a:gs>
                    <a:gs pos="100000">
                      <a:srgbClr val="009999"/>
                    </a:gs>
                  </a:gsLst>
                  <a:lin ang="5400000" scaled="1"/>
                </a:gradFill>
                <a:effectLst>
                  <a:outerShdw dist="53882" dir="2700000" algn="ctr" rotWithShape="0">
                    <a:srgbClr val="C0C0C0">
                      <a:alpha val="79999"/>
                    </a:srgbClr>
                  </a:outerShdw>
                </a:effectLst>
                <a:latin typeface="Comic Sans MS" panose="030F0702030302020204" pitchFamily="66" charset="0"/>
              </a:rPr>
              <a:t>Every team can be successful!</a:t>
            </a:r>
          </a:p>
        </p:txBody>
      </p:sp>
    </p:spTree>
    <p:extLst>
      <p:ext uri="{BB962C8B-B14F-4D97-AF65-F5344CB8AC3E}">
        <p14:creationId xmlns:p14="http://schemas.microsoft.com/office/powerpoint/2010/main" val="3907590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10C7-35D9-4B93-9557-D39259F7166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64D999-6523-4498-98EE-AAAA2D24B053}"/>
              </a:ext>
            </a:extLst>
          </p:cNvPr>
          <p:cNvSpPr>
            <a:spLocks noGrp="1"/>
          </p:cNvSpPr>
          <p:nvPr>
            <p:ph idx="1"/>
          </p:nvPr>
        </p:nvSpPr>
        <p:spPr/>
        <p:txBody>
          <a:bodyPr/>
          <a:lstStyle/>
          <a:p>
            <a:endParaRPr lang="en-US" dirty="0"/>
          </a:p>
          <a:p>
            <a:endParaRPr lang="en-US" dirty="0"/>
          </a:p>
          <a:p>
            <a:r>
              <a:rPr lang="en-US" dirty="0"/>
              <a:t>Ice Breaking- Win As Much As You Can</a:t>
            </a:r>
          </a:p>
        </p:txBody>
      </p:sp>
      <p:sp>
        <p:nvSpPr>
          <p:cNvPr id="4" name="Slide Number Placeholder 3">
            <a:extLst>
              <a:ext uri="{FF2B5EF4-FFF2-40B4-BE49-F238E27FC236}">
                <a16:creationId xmlns:a16="http://schemas.microsoft.com/office/drawing/2014/main" id="{AB00A1BC-11B8-4641-898F-4949151CF37D}"/>
              </a:ext>
            </a:extLst>
          </p:cNvPr>
          <p:cNvSpPr>
            <a:spLocks noGrp="1"/>
          </p:cNvSpPr>
          <p:nvPr>
            <p:ph type="sldNum" sz="quarter" idx="12"/>
          </p:nvPr>
        </p:nvSpPr>
        <p:spPr/>
        <p:txBody>
          <a:bodyPr/>
          <a:lstStyle/>
          <a:p>
            <a:fld id="{5AF01080-C2B7-4AF9-8AB9-6C3B2D01B574}" type="slidenum">
              <a:rPr lang="en-US" smtClean="0"/>
              <a:pPr/>
              <a:t>5</a:t>
            </a:fld>
            <a:endParaRPr lang="en-US"/>
          </a:p>
        </p:txBody>
      </p:sp>
    </p:spTree>
    <p:extLst>
      <p:ext uri="{BB962C8B-B14F-4D97-AF65-F5344CB8AC3E}">
        <p14:creationId xmlns:p14="http://schemas.microsoft.com/office/powerpoint/2010/main" val="31401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solidFill>
                  <a:schemeClr val="bg2">
                    <a:lumMod val="60000"/>
                    <a:lumOff val="40000"/>
                  </a:schemeClr>
                </a:solidFill>
                <a:hlinkClick r:id="rId2" action="ppaction://hlinkfile"/>
              </a:rPr>
              <a:t>Chak</a:t>
            </a:r>
            <a:r>
              <a:rPr lang="en-US" dirty="0">
                <a:solidFill>
                  <a:schemeClr val="bg2">
                    <a:lumMod val="60000"/>
                    <a:lumOff val="40000"/>
                  </a:schemeClr>
                </a:solidFill>
                <a:hlinkClick r:id="rId2" action="ppaction://hlinkfile"/>
              </a:rPr>
              <a:t> de India.mp4</a:t>
            </a:r>
            <a:endParaRPr lang="en-US" dirty="0">
              <a:solidFill>
                <a:schemeClr val="bg2">
                  <a:lumMod val="60000"/>
                  <a:lumOff val="40000"/>
                </a:schemeClr>
              </a:solidFill>
            </a:endParaRPr>
          </a:p>
        </p:txBody>
      </p:sp>
      <p:sp>
        <p:nvSpPr>
          <p:cNvPr id="4" name="Slide Number Placeholder 3"/>
          <p:cNvSpPr>
            <a:spLocks noGrp="1"/>
          </p:cNvSpPr>
          <p:nvPr>
            <p:ph type="sldNum" sz="quarter" idx="12"/>
          </p:nvPr>
        </p:nvSpPr>
        <p:spPr/>
        <p:txBody>
          <a:bodyPr/>
          <a:lstStyle/>
          <a:p>
            <a:fld id="{5AF01080-C2B7-4AF9-8AB9-6C3B2D01B574}"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B634BF23-72D6-48D0-8DF0-9FB5FB918E03}"/>
              </a:ext>
            </a:extLst>
          </p:cNvPr>
          <p:cNvSpPr>
            <a:spLocks noGrp="1" noChangeArrowheads="1"/>
          </p:cNvSpPr>
          <p:nvPr>
            <p:ph type="title"/>
          </p:nvPr>
        </p:nvSpPr>
        <p:spPr>
          <a:xfrm>
            <a:off x="1600200" y="0"/>
            <a:ext cx="7543800" cy="1828800"/>
          </a:xfrm>
        </p:spPr>
        <p:txBody>
          <a:bodyPr/>
          <a:lstStyle/>
          <a:p>
            <a:pPr eaLnBrk="1" hangingPunct="1"/>
            <a:r>
              <a:rPr lang="en-US" altLang="en-US" dirty="0"/>
              <a:t>  What is Teamwork &amp; Team    Building?</a:t>
            </a:r>
            <a:br>
              <a:rPr lang="en-US" altLang="en-US" dirty="0"/>
            </a:br>
            <a:endParaRPr lang="en-US" altLang="en-US" dirty="0"/>
          </a:p>
        </p:txBody>
      </p:sp>
      <p:sp>
        <p:nvSpPr>
          <p:cNvPr id="7171" name="Rectangle 3">
            <a:extLst>
              <a:ext uri="{FF2B5EF4-FFF2-40B4-BE49-F238E27FC236}">
                <a16:creationId xmlns:a16="http://schemas.microsoft.com/office/drawing/2014/main" id="{25D6E117-4202-4236-9CD4-05F69BBE7DF4}"/>
              </a:ext>
            </a:extLst>
          </p:cNvPr>
          <p:cNvSpPr>
            <a:spLocks noGrp="1" noChangeArrowheads="1"/>
          </p:cNvSpPr>
          <p:nvPr>
            <p:ph type="body" idx="1"/>
          </p:nvPr>
        </p:nvSpPr>
        <p:spPr>
          <a:xfrm>
            <a:off x="228600" y="1371600"/>
            <a:ext cx="8915400" cy="5486400"/>
          </a:xfrm>
        </p:spPr>
        <p:txBody>
          <a:bodyPr/>
          <a:lstStyle/>
          <a:p>
            <a:pPr eaLnBrk="1" hangingPunct="1">
              <a:lnSpc>
                <a:spcPct val="80000"/>
              </a:lnSpc>
              <a:buFont typeface="Wingdings" panose="05000000000000000000" pitchFamily="2" charset="2"/>
              <a:buNone/>
            </a:pPr>
            <a:endParaRPr lang="en-US" altLang="en-US" sz="2400" dirty="0">
              <a:solidFill>
                <a:srgbClr val="993366"/>
              </a:solidFill>
              <a:latin typeface="Elephant" panose="02020904090505020303" pitchFamily="18" charset="0"/>
            </a:endParaRPr>
          </a:p>
          <a:p>
            <a:pPr algn="just">
              <a:lnSpc>
                <a:spcPct val="80000"/>
              </a:lnSpc>
              <a:buNone/>
            </a:pPr>
            <a:r>
              <a:rPr lang="en-US" sz="2400" dirty="0">
                <a:solidFill>
                  <a:srgbClr val="9933FF"/>
                </a:solidFill>
                <a:latin typeface="Elephant" panose="02020904090505020303" pitchFamily="18" charset="0"/>
              </a:rPr>
              <a:t>Group and Team: </a:t>
            </a:r>
            <a:r>
              <a:rPr lang="en-US" sz="2000" dirty="0"/>
              <a:t>A </a:t>
            </a:r>
            <a:r>
              <a:rPr lang="en-US" sz="2000" b="1" dirty="0"/>
              <a:t>group</a:t>
            </a:r>
            <a:r>
              <a:rPr lang="en-US" sz="2000" dirty="0"/>
              <a:t> is a collection of individuals who coordinate their individual efforts. On the other hand, at </a:t>
            </a:r>
            <a:r>
              <a:rPr lang="en-US" sz="2000" b="1" dirty="0"/>
              <a:t>team</a:t>
            </a:r>
            <a:r>
              <a:rPr lang="en-US" sz="2000" dirty="0"/>
              <a:t> is a </a:t>
            </a:r>
            <a:r>
              <a:rPr lang="en-US" sz="2000" b="1" dirty="0"/>
              <a:t>group</a:t>
            </a:r>
            <a:r>
              <a:rPr lang="en-US" sz="2000" dirty="0"/>
              <a:t> of people who share a common </a:t>
            </a:r>
            <a:r>
              <a:rPr lang="en-US" sz="2000" b="1" dirty="0"/>
              <a:t>team</a:t>
            </a:r>
            <a:r>
              <a:rPr lang="en-US" sz="2000" dirty="0"/>
              <a:t> purpose and a number of challenging goals. Members of the </a:t>
            </a:r>
            <a:r>
              <a:rPr lang="en-US" sz="2000" b="1" dirty="0"/>
              <a:t>team</a:t>
            </a:r>
            <a:r>
              <a:rPr lang="en-US" sz="2000" dirty="0"/>
              <a:t> are mutually committed to the goals and to each other.</a:t>
            </a:r>
            <a:endParaRPr lang="en-US" altLang="en-US" sz="2000" dirty="0">
              <a:solidFill>
                <a:srgbClr val="993366"/>
              </a:solidFill>
              <a:latin typeface="Elephant" panose="02020904090505020303" pitchFamily="18" charset="0"/>
            </a:endParaRPr>
          </a:p>
          <a:p>
            <a:pPr eaLnBrk="1" hangingPunct="1">
              <a:lnSpc>
                <a:spcPct val="80000"/>
              </a:lnSpc>
              <a:buFont typeface="Wingdings" panose="05000000000000000000" pitchFamily="2" charset="2"/>
              <a:buNone/>
            </a:pPr>
            <a:r>
              <a:rPr lang="en-US" altLang="en-US" sz="2400" dirty="0">
                <a:solidFill>
                  <a:srgbClr val="993366"/>
                </a:solidFill>
                <a:latin typeface="Elephant" panose="02020904090505020303" pitchFamily="18" charset="0"/>
              </a:rPr>
              <a:t>Teamwork</a:t>
            </a:r>
            <a:r>
              <a:rPr lang="en-US" altLang="en-US" sz="1800" dirty="0"/>
              <a:t>   </a:t>
            </a:r>
          </a:p>
          <a:p>
            <a:pPr eaLnBrk="1" hangingPunct="1">
              <a:lnSpc>
                <a:spcPct val="80000"/>
              </a:lnSpc>
            </a:pPr>
            <a:r>
              <a:rPr lang="en-US" altLang="en-US" sz="2000" dirty="0"/>
              <a:t>Concept of people working together as a team.</a:t>
            </a:r>
          </a:p>
          <a:p>
            <a:pPr eaLnBrk="1" hangingPunct="1">
              <a:lnSpc>
                <a:spcPct val="80000"/>
              </a:lnSpc>
              <a:buFont typeface="Wingdings" panose="05000000000000000000" pitchFamily="2" charset="2"/>
              <a:buNone/>
            </a:pPr>
            <a:endParaRPr lang="en-US" altLang="en-US" sz="2000" dirty="0"/>
          </a:p>
          <a:p>
            <a:pPr eaLnBrk="1" hangingPunct="1">
              <a:lnSpc>
                <a:spcPct val="80000"/>
              </a:lnSpc>
              <a:buFont typeface="Wingdings" panose="05000000000000000000" pitchFamily="2" charset="2"/>
              <a:buNone/>
            </a:pPr>
            <a:r>
              <a:rPr lang="en-US" altLang="en-US" sz="2400" dirty="0">
                <a:solidFill>
                  <a:schemeClr val="bg2"/>
                </a:solidFill>
                <a:latin typeface="Elephant" panose="02020904090505020303" pitchFamily="18" charset="0"/>
              </a:rPr>
              <a:t>Team player</a:t>
            </a:r>
            <a:endParaRPr lang="en-US" altLang="en-US" sz="2400" dirty="0">
              <a:solidFill>
                <a:schemeClr val="bg2"/>
              </a:solidFill>
            </a:endParaRPr>
          </a:p>
          <a:p>
            <a:pPr eaLnBrk="1" hangingPunct="1">
              <a:lnSpc>
                <a:spcPct val="80000"/>
              </a:lnSpc>
            </a:pPr>
            <a:r>
              <a:rPr lang="en-US" altLang="en-US" sz="2000" dirty="0"/>
              <a:t>A team player is someone who is able to get along with their</a:t>
            </a:r>
          </a:p>
          <a:p>
            <a:pPr eaLnBrk="1" hangingPunct="1">
              <a:lnSpc>
                <a:spcPct val="80000"/>
              </a:lnSpc>
              <a:buFont typeface="Wingdings" panose="05000000000000000000" pitchFamily="2" charset="2"/>
              <a:buNone/>
            </a:pPr>
            <a:r>
              <a:rPr lang="en-US" altLang="en-US" sz="2000" dirty="0"/>
              <a:t>	colleagues and work together in a cohesive group.</a:t>
            </a:r>
          </a:p>
          <a:p>
            <a:pPr eaLnBrk="1" hangingPunct="1">
              <a:lnSpc>
                <a:spcPct val="80000"/>
              </a:lnSpc>
              <a:buFont typeface="Wingdings" panose="05000000000000000000" pitchFamily="2" charset="2"/>
              <a:buNone/>
            </a:pPr>
            <a:endParaRPr lang="en-US" altLang="en-US" sz="1800" dirty="0"/>
          </a:p>
          <a:p>
            <a:pPr eaLnBrk="1" hangingPunct="1">
              <a:lnSpc>
                <a:spcPct val="80000"/>
              </a:lnSpc>
              <a:buFont typeface="Wingdings" panose="05000000000000000000" pitchFamily="2" charset="2"/>
              <a:buNone/>
            </a:pPr>
            <a:r>
              <a:rPr lang="en-US" altLang="en-US" sz="2400" dirty="0">
                <a:solidFill>
                  <a:srgbClr val="993300"/>
                </a:solidFill>
                <a:latin typeface="Elephant" panose="02020904090505020303" pitchFamily="18" charset="0"/>
              </a:rPr>
              <a:t>Team Building</a:t>
            </a:r>
            <a:endParaRPr lang="en-US" altLang="en-US" sz="2000" dirty="0">
              <a:solidFill>
                <a:srgbClr val="993300"/>
              </a:solidFill>
              <a:latin typeface="Elephant" panose="02020904090505020303" pitchFamily="18" charset="0"/>
            </a:endParaRPr>
          </a:p>
          <a:p>
            <a:pPr eaLnBrk="1" hangingPunct="1">
              <a:lnSpc>
                <a:spcPct val="80000"/>
              </a:lnSpc>
            </a:pPr>
            <a:r>
              <a:rPr lang="en-US" altLang="en-US" sz="2000" dirty="0"/>
              <a:t>Process of establishing and developing a greater sense of collaboration and trust between members</a:t>
            </a:r>
          </a:p>
        </p:txBody>
      </p:sp>
    </p:spTree>
    <p:extLst>
      <p:ext uri="{BB962C8B-B14F-4D97-AF65-F5344CB8AC3E}">
        <p14:creationId xmlns:p14="http://schemas.microsoft.com/office/powerpoint/2010/main" val="3727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 calcmode="lin" valueType="num">
                                      <p:cBhvr additive="base">
                                        <p:cTn id="1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anim calcmode="lin" valueType="num">
                                      <p:cBhvr additive="base">
                                        <p:cTn id="2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6" end="6"/>
                                            </p:txEl>
                                          </p:spTgt>
                                        </p:tgtEl>
                                        <p:attrNameLst>
                                          <p:attrName>style.visibility</p:attrName>
                                        </p:attrNameLst>
                                      </p:cBhvr>
                                      <p:to>
                                        <p:strVal val="visible"/>
                                      </p:to>
                                    </p:set>
                                    <p:anim calcmode="lin" valueType="num">
                                      <p:cBhvr additive="base">
                                        <p:cTn id="27"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1">
                                            <p:txEl>
                                              <p:pRg st="7" end="7"/>
                                            </p:txEl>
                                          </p:spTgt>
                                        </p:tgtEl>
                                        <p:attrNameLst>
                                          <p:attrName>style.visibility</p:attrName>
                                        </p:attrNameLst>
                                      </p:cBhvr>
                                      <p:to>
                                        <p:strVal val="visible"/>
                                      </p:to>
                                    </p:set>
                                    <p:anim calcmode="lin" valueType="num">
                                      <p:cBhvr additive="base">
                                        <p:cTn id="31"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9" end="9"/>
                                            </p:txEl>
                                          </p:spTgt>
                                        </p:tgtEl>
                                        <p:attrNameLst>
                                          <p:attrName>style.visibility</p:attrName>
                                        </p:attrNameLst>
                                      </p:cBhvr>
                                      <p:to>
                                        <p:strVal val="visible"/>
                                      </p:to>
                                    </p:set>
                                    <p:anim calcmode="lin" valueType="num">
                                      <p:cBhvr additive="base">
                                        <p:cTn id="37"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171">
                                            <p:txEl>
                                              <p:pRg st="10" end="10"/>
                                            </p:txEl>
                                          </p:spTgt>
                                        </p:tgtEl>
                                        <p:attrNameLst>
                                          <p:attrName>style.visibility</p:attrName>
                                        </p:attrNameLst>
                                      </p:cBhvr>
                                      <p:to>
                                        <p:strVal val="visible"/>
                                      </p:to>
                                    </p:set>
                                    <p:anim calcmode="lin" valueType="num">
                                      <p:cBhvr additive="base">
                                        <p:cTn id="41"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752600" y="158750"/>
            <a:ext cx="7391400" cy="831850"/>
          </a:xfrm>
        </p:spPr>
        <p:txBody>
          <a:bodyPr/>
          <a:lstStyle/>
          <a:p>
            <a:pPr>
              <a:tabLst>
                <a:tab pos="2520950" algn="l"/>
              </a:tabLst>
            </a:pPr>
            <a:r>
              <a:rPr lang="en-US" sz="3600" b="1" dirty="0"/>
              <a:t>Developing an Effective Team</a:t>
            </a:r>
          </a:p>
        </p:txBody>
      </p:sp>
      <p:grpSp>
        <p:nvGrpSpPr>
          <p:cNvPr id="2" name="Group 11"/>
          <p:cNvGrpSpPr/>
          <p:nvPr/>
        </p:nvGrpSpPr>
        <p:grpSpPr>
          <a:xfrm>
            <a:off x="685800" y="1412240"/>
            <a:ext cx="8458200" cy="5486400"/>
            <a:chOff x="0" y="1066800"/>
            <a:chExt cx="9144000" cy="6019800"/>
          </a:xfrm>
        </p:grpSpPr>
        <p:sp>
          <p:nvSpPr>
            <p:cNvPr id="122883" name="AutoShape 3"/>
            <p:cNvSpPr>
              <a:spLocks noChangeArrowheads="1"/>
            </p:cNvSpPr>
            <p:nvPr/>
          </p:nvSpPr>
          <p:spPr bwMode="auto">
            <a:xfrm>
              <a:off x="0" y="1066800"/>
              <a:ext cx="6705600" cy="762000"/>
            </a:xfrm>
            <a:prstGeom prst="flowChartTerminator">
              <a:avLst/>
            </a:prstGeom>
            <a:solidFill>
              <a:srgbClr val="FFEECD"/>
            </a:solidFill>
            <a:ln w="12700">
              <a:solidFill>
                <a:schemeClr val="bg2"/>
              </a:solidFill>
              <a:miter lim="800000"/>
              <a:headEnd/>
              <a:tailEnd/>
            </a:ln>
            <a:effectLst>
              <a:outerShdw dist="71842" dir="2700000" algn="ctr" rotWithShape="0">
                <a:schemeClr val="bg2"/>
              </a:outerShdw>
            </a:effectLst>
          </p:spPr>
          <p:txBody>
            <a:bodyPr anchor="ctr"/>
            <a:lstStyle/>
            <a:p>
              <a:pPr algn="ctr">
                <a:lnSpc>
                  <a:spcPct val="80000"/>
                </a:lnSpc>
              </a:pPr>
              <a:r>
                <a:rPr lang="en-US" sz="3000" b="1" dirty="0">
                  <a:solidFill>
                    <a:schemeClr val="bg2"/>
                  </a:solidFill>
                  <a:latin typeface="Arial" charset="0"/>
                </a:rPr>
                <a:t>Clear sense of purpose</a:t>
              </a:r>
            </a:p>
          </p:txBody>
        </p:sp>
        <p:sp>
          <p:nvSpPr>
            <p:cNvPr id="122884" name="AutoShape 4"/>
            <p:cNvSpPr>
              <a:spLocks noChangeArrowheads="1"/>
            </p:cNvSpPr>
            <p:nvPr/>
          </p:nvSpPr>
          <p:spPr bwMode="auto">
            <a:xfrm>
              <a:off x="0" y="3352800"/>
              <a:ext cx="6705600" cy="762000"/>
            </a:xfrm>
            <a:prstGeom prst="flowChartTerminator">
              <a:avLst/>
            </a:prstGeom>
            <a:solidFill>
              <a:srgbClr val="FFFFA7"/>
            </a:solidFill>
            <a:ln w="12700">
              <a:solidFill>
                <a:schemeClr val="bg2"/>
              </a:solidFill>
              <a:miter lim="800000"/>
              <a:headEnd/>
              <a:tailEnd/>
            </a:ln>
            <a:effectLst>
              <a:outerShdw dist="71842" dir="2700000" algn="ctr" rotWithShape="0">
                <a:schemeClr val="bg2"/>
              </a:outerShdw>
            </a:effectLst>
          </p:spPr>
          <p:txBody>
            <a:bodyPr anchor="ctr"/>
            <a:lstStyle/>
            <a:p>
              <a:pPr algn="ctr">
                <a:lnSpc>
                  <a:spcPct val="80000"/>
                </a:lnSpc>
              </a:pPr>
              <a:r>
                <a:rPr lang="en-US" sz="3000" b="1" dirty="0">
                  <a:solidFill>
                    <a:schemeClr val="bg2"/>
                  </a:solidFill>
                  <a:latin typeface="Arial" charset="0"/>
                </a:rPr>
                <a:t>Creative thinking</a:t>
              </a:r>
            </a:p>
          </p:txBody>
        </p:sp>
        <p:sp>
          <p:nvSpPr>
            <p:cNvPr id="122885" name="AutoShape 5"/>
            <p:cNvSpPr>
              <a:spLocks noChangeArrowheads="1"/>
            </p:cNvSpPr>
            <p:nvPr/>
          </p:nvSpPr>
          <p:spPr bwMode="auto">
            <a:xfrm>
              <a:off x="2438400" y="1828800"/>
              <a:ext cx="6705600" cy="762000"/>
            </a:xfrm>
            <a:prstGeom prst="flowChartTerminator">
              <a:avLst/>
            </a:prstGeom>
            <a:solidFill>
              <a:srgbClr val="CCFF99"/>
            </a:solidFill>
            <a:ln w="12700">
              <a:solidFill>
                <a:schemeClr val="bg2"/>
              </a:solidFill>
              <a:miter lim="800000"/>
              <a:headEnd/>
              <a:tailEnd/>
            </a:ln>
            <a:effectLst>
              <a:outerShdw dist="71842" dir="2700000" algn="ctr" rotWithShape="0">
                <a:schemeClr val="bg2"/>
              </a:outerShdw>
            </a:effectLst>
          </p:spPr>
          <p:txBody>
            <a:bodyPr anchor="ctr"/>
            <a:lstStyle/>
            <a:p>
              <a:pPr algn="ctr">
                <a:lnSpc>
                  <a:spcPct val="80000"/>
                </a:lnSpc>
              </a:pPr>
              <a:r>
                <a:rPr lang="en-US" sz="3000" b="1" dirty="0">
                  <a:solidFill>
                    <a:schemeClr val="bg2"/>
                  </a:solidFill>
                  <a:latin typeface="Arial" charset="0"/>
                </a:rPr>
                <a:t>Open, honest communication</a:t>
              </a:r>
            </a:p>
          </p:txBody>
        </p:sp>
        <p:sp>
          <p:nvSpPr>
            <p:cNvPr id="122886" name="AutoShape 6"/>
            <p:cNvSpPr>
              <a:spLocks noChangeArrowheads="1"/>
            </p:cNvSpPr>
            <p:nvPr/>
          </p:nvSpPr>
          <p:spPr bwMode="auto">
            <a:xfrm>
              <a:off x="762000" y="2590800"/>
              <a:ext cx="6705600" cy="762000"/>
            </a:xfrm>
            <a:prstGeom prst="flowChartTerminator">
              <a:avLst/>
            </a:prstGeom>
            <a:solidFill>
              <a:srgbClr val="03FFFF"/>
            </a:solidFill>
            <a:ln w="12700">
              <a:solidFill>
                <a:schemeClr val="bg2"/>
              </a:solidFill>
              <a:miter lim="800000"/>
              <a:headEnd/>
              <a:tailEnd/>
            </a:ln>
            <a:effectLst>
              <a:outerShdw dist="71842" dir="2700000" algn="ctr" rotWithShape="0">
                <a:schemeClr val="bg2"/>
              </a:outerShdw>
            </a:effectLst>
          </p:spPr>
          <p:txBody>
            <a:bodyPr anchor="ctr"/>
            <a:lstStyle/>
            <a:p>
              <a:pPr algn="ctr">
                <a:lnSpc>
                  <a:spcPct val="80000"/>
                </a:lnSpc>
              </a:pPr>
              <a:r>
                <a:rPr lang="en-US" sz="3000" b="1" dirty="0">
                  <a:solidFill>
                    <a:schemeClr val="bg2"/>
                  </a:solidFill>
                  <a:latin typeface="Arial" charset="0"/>
                </a:rPr>
                <a:t>Decision by consensus</a:t>
              </a:r>
            </a:p>
          </p:txBody>
        </p:sp>
        <p:sp>
          <p:nvSpPr>
            <p:cNvPr id="122887" name="AutoShape 7"/>
            <p:cNvSpPr>
              <a:spLocks noChangeArrowheads="1"/>
            </p:cNvSpPr>
            <p:nvPr/>
          </p:nvSpPr>
          <p:spPr bwMode="auto">
            <a:xfrm>
              <a:off x="2133600" y="4114800"/>
              <a:ext cx="7010400" cy="762000"/>
            </a:xfrm>
            <a:prstGeom prst="flowChartTerminator">
              <a:avLst/>
            </a:prstGeom>
            <a:solidFill>
              <a:srgbClr val="FFC3F6"/>
            </a:solidFill>
            <a:ln w="12700">
              <a:solidFill>
                <a:schemeClr val="bg2"/>
              </a:solidFill>
              <a:miter lim="800000"/>
              <a:headEnd/>
              <a:tailEnd/>
            </a:ln>
            <a:effectLst>
              <a:outerShdw dist="71842" dir="2700000" algn="ctr" rotWithShape="0">
                <a:schemeClr val="bg2"/>
              </a:outerShdw>
            </a:effectLst>
          </p:spPr>
          <p:txBody>
            <a:bodyPr anchor="ctr"/>
            <a:lstStyle/>
            <a:p>
              <a:pPr algn="ctr">
                <a:lnSpc>
                  <a:spcPct val="80000"/>
                </a:lnSpc>
              </a:pPr>
              <a:r>
                <a:rPr lang="en-US" sz="3000" b="1" dirty="0">
                  <a:solidFill>
                    <a:schemeClr val="bg2"/>
                  </a:solidFill>
                  <a:latin typeface="Arial" charset="0"/>
                </a:rPr>
                <a:t>Focused on core issues</a:t>
              </a:r>
            </a:p>
          </p:txBody>
        </p:sp>
        <p:sp>
          <p:nvSpPr>
            <p:cNvPr id="122888" name="AutoShape 8"/>
            <p:cNvSpPr>
              <a:spLocks noChangeArrowheads="1"/>
            </p:cNvSpPr>
            <p:nvPr/>
          </p:nvSpPr>
          <p:spPr bwMode="auto">
            <a:xfrm>
              <a:off x="457200" y="4876800"/>
              <a:ext cx="7010400" cy="762000"/>
            </a:xfrm>
            <a:prstGeom prst="flowChartTerminator">
              <a:avLst/>
            </a:prstGeom>
            <a:solidFill>
              <a:srgbClr val="99CCFF"/>
            </a:solidFill>
            <a:ln w="12700">
              <a:solidFill>
                <a:schemeClr val="bg2"/>
              </a:solidFill>
              <a:miter lim="800000"/>
              <a:headEnd/>
              <a:tailEnd/>
            </a:ln>
            <a:effectLst>
              <a:outerShdw dist="71842" dir="2700000" algn="ctr" rotWithShape="0">
                <a:schemeClr val="bg2"/>
              </a:outerShdw>
            </a:effectLst>
          </p:spPr>
          <p:txBody>
            <a:bodyPr anchor="ctr"/>
            <a:lstStyle/>
            <a:p>
              <a:pPr algn="ctr">
                <a:lnSpc>
                  <a:spcPct val="80000"/>
                </a:lnSpc>
              </a:pPr>
              <a:r>
                <a:rPr lang="en-US" sz="3000" b="1" dirty="0">
                  <a:solidFill>
                    <a:schemeClr val="bg2"/>
                  </a:solidFill>
                  <a:latin typeface="Arial" charset="0"/>
                </a:rPr>
                <a:t>Set Goals</a:t>
              </a:r>
            </a:p>
          </p:txBody>
        </p:sp>
        <p:sp>
          <p:nvSpPr>
            <p:cNvPr id="122889" name="AutoShape 9"/>
            <p:cNvSpPr>
              <a:spLocks noChangeArrowheads="1"/>
            </p:cNvSpPr>
            <p:nvPr/>
          </p:nvSpPr>
          <p:spPr bwMode="auto">
            <a:xfrm>
              <a:off x="2133600" y="5638800"/>
              <a:ext cx="7010400" cy="762000"/>
            </a:xfrm>
            <a:prstGeom prst="flowChartTerminator">
              <a:avLst/>
            </a:prstGeom>
            <a:solidFill>
              <a:srgbClr val="CC99FF"/>
            </a:solidFill>
            <a:ln w="12700">
              <a:solidFill>
                <a:schemeClr val="bg2"/>
              </a:solidFill>
              <a:miter lim="800000"/>
              <a:headEnd/>
              <a:tailEnd/>
            </a:ln>
            <a:effectLst>
              <a:outerShdw dist="71842" dir="2700000" algn="ctr" rotWithShape="0">
                <a:schemeClr val="bg2"/>
              </a:outerShdw>
            </a:effectLst>
          </p:spPr>
          <p:txBody>
            <a:bodyPr anchor="ctr"/>
            <a:lstStyle/>
            <a:p>
              <a:pPr algn="ctr">
                <a:lnSpc>
                  <a:spcPct val="80000"/>
                </a:lnSpc>
              </a:pPr>
              <a:r>
                <a:rPr lang="en-US" sz="3000" b="1" dirty="0">
                  <a:solidFill>
                    <a:schemeClr val="bg2"/>
                  </a:solidFill>
                  <a:latin typeface="Arial" charset="0"/>
                </a:rPr>
                <a:t>Define Roles</a:t>
              </a:r>
            </a:p>
          </p:txBody>
        </p:sp>
        <p:sp>
          <p:nvSpPr>
            <p:cNvPr id="11" name="AutoShape 9"/>
            <p:cNvSpPr>
              <a:spLocks noChangeArrowheads="1"/>
            </p:cNvSpPr>
            <p:nvPr/>
          </p:nvSpPr>
          <p:spPr bwMode="auto">
            <a:xfrm>
              <a:off x="533400" y="6324600"/>
              <a:ext cx="7010400" cy="762000"/>
            </a:xfrm>
            <a:prstGeom prst="flowChartTerminator">
              <a:avLst/>
            </a:prstGeom>
            <a:solidFill>
              <a:srgbClr val="FFCC99"/>
            </a:solidFill>
            <a:ln w="12700">
              <a:solidFill>
                <a:schemeClr val="bg2"/>
              </a:solidFill>
              <a:miter lim="800000"/>
              <a:headEnd/>
              <a:tailEnd/>
            </a:ln>
            <a:effectLst>
              <a:outerShdw dist="71842" dir="2700000" algn="ctr" rotWithShape="0">
                <a:schemeClr val="bg2"/>
              </a:outerShdw>
            </a:effectLst>
          </p:spPr>
          <p:txBody>
            <a:bodyPr anchor="ctr"/>
            <a:lstStyle/>
            <a:p>
              <a:pPr algn="ctr">
                <a:lnSpc>
                  <a:spcPct val="80000"/>
                </a:lnSpc>
              </a:pPr>
              <a:r>
                <a:rPr lang="en-US" sz="3000" b="1" dirty="0">
                  <a:solidFill>
                    <a:schemeClr val="bg2"/>
                  </a:solidFill>
                  <a:latin typeface="Arial" charset="0"/>
                </a:rPr>
                <a:t>Positive Deviants Encouraged</a:t>
              </a:r>
            </a:p>
          </p:txBody>
        </p:sp>
      </p:grpSp>
      <p:sp>
        <p:nvSpPr>
          <p:cNvPr id="13" name="Slide Number Placeholder 12"/>
          <p:cNvSpPr>
            <a:spLocks noGrp="1"/>
          </p:cNvSpPr>
          <p:nvPr>
            <p:ph type="sldNum" sz="quarter" idx="12"/>
          </p:nvPr>
        </p:nvSpPr>
        <p:spPr/>
        <p:txBody>
          <a:bodyPr/>
          <a:lstStyle/>
          <a:p>
            <a:fld id="{5AF01080-C2B7-4AF9-8AB9-6C3B2D01B574}" type="slidenum">
              <a:rPr lang="en-US" smtClean="0"/>
              <a:pPr/>
              <a:t>8</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body" idx="1"/>
          </p:nvPr>
        </p:nvSpPr>
        <p:spPr>
          <a:xfrm>
            <a:off x="0" y="1524000"/>
            <a:ext cx="9144000" cy="5068888"/>
          </a:xfrm>
        </p:spPr>
        <p:txBody>
          <a:bodyPr/>
          <a:lstStyle/>
          <a:p>
            <a:pPr marL="465138" indent="-465138">
              <a:spcBef>
                <a:spcPct val="25000"/>
              </a:spcBef>
              <a:spcAft>
                <a:spcPct val="25000"/>
              </a:spcAft>
              <a:buFont typeface="Wingdings" pitchFamily="2" charset="2"/>
              <a:buChar char="q"/>
            </a:pPr>
            <a:r>
              <a:rPr lang="en-US" sz="3400" dirty="0"/>
              <a:t>Create an agenda &amp; assign duties</a:t>
            </a:r>
          </a:p>
          <a:p>
            <a:pPr marL="465138" indent="-465138">
              <a:spcBef>
                <a:spcPct val="25000"/>
              </a:spcBef>
              <a:spcAft>
                <a:spcPct val="25000"/>
              </a:spcAft>
              <a:buFont typeface="Wingdings" pitchFamily="2" charset="2"/>
              <a:buChar char="q"/>
            </a:pPr>
            <a:r>
              <a:rPr lang="en-US" sz="3400" dirty="0"/>
              <a:t>Keep notes on meetings</a:t>
            </a:r>
          </a:p>
          <a:p>
            <a:pPr marL="465138" indent="-465138">
              <a:spcBef>
                <a:spcPct val="25000"/>
              </a:spcBef>
              <a:spcAft>
                <a:spcPct val="25000"/>
              </a:spcAft>
              <a:buFont typeface="Wingdings" pitchFamily="2" charset="2"/>
              <a:buChar char="q"/>
            </a:pPr>
            <a:r>
              <a:rPr lang="en-US" sz="3400" dirty="0"/>
              <a:t>Stay on track</a:t>
            </a:r>
          </a:p>
          <a:p>
            <a:pPr marL="465138" indent="-465138">
              <a:spcBef>
                <a:spcPct val="25000"/>
              </a:spcBef>
              <a:spcAft>
                <a:spcPct val="25000"/>
              </a:spcAft>
              <a:buFont typeface="Wingdings" pitchFamily="2" charset="2"/>
              <a:buChar char="q"/>
            </a:pPr>
            <a:r>
              <a:rPr lang="en-US" sz="3400" dirty="0"/>
              <a:t>Encourage participation</a:t>
            </a:r>
          </a:p>
          <a:p>
            <a:pPr marL="465138" indent="-465138">
              <a:spcBef>
                <a:spcPct val="25000"/>
              </a:spcBef>
              <a:spcAft>
                <a:spcPct val="25000"/>
              </a:spcAft>
              <a:buFont typeface="Wingdings" pitchFamily="2" charset="2"/>
              <a:buChar char="q"/>
            </a:pPr>
            <a:r>
              <a:rPr lang="en-US" sz="3400" dirty="0"/>
              <a:t>Build esteem in team members</a:t>
            </a:r>
          </a:p>
          <a:p>
            <a:pPr marL="465138" indent="-465138">
              <a:spcBef>
                <a:spcPct val="25000"/>
              </a:spcBef>
              <a:spcAft>
                <a:spcPct val="25000"/>
              </a:spcAft>
              <a:buFont typeface="Wingdings" pitchFamily="2" charset="2"/>
              <a:buChar char="q"/>
            </a:pPr>
            <a:r>
              <a:rPr lang="en-US" sz="3400" dirty="0"/>
              <a:t>Check whether the team contract is being upheld</a:t>
            </a:r>
          </a:p>
          <a:p>
            <a:pPr marL="465138" indent="-465138">
              <a:spcBef>
                <a:spcPct val="25000"/>
              </a:spcBef>
              <a:spcAft>
                <a:spcPct val="25000"/>
              </a:spcAft>
              <a:buFont typeface="Wingdings" pitchFamily="2" charset="2"/>
              <a:buChar char="q"/>
            </a:pPr>
            <a:endParaRPr lang="en-US" sz="3400" dirty="0"/>
          </a:p>
        </p:txBody>
      </p:sp>
      <p:sp>
        <p:nvSpPr>
          <p:cNvPr id="214019" name="Rectangle 3"/>
          <p:cNvSpPr>
            <a:spLocks noGrp="1" noChangeArrowheads="1"/>
          </p:cNvSpPr>
          <p:nvPr>
            <p:ph type="title"/>
          </p:nvPr>
        </p:nvSpPr>
        <p:spPr>
          <a:xfrm>
            <a:off x="1981200" y="158750"/>
            <a:ext cx="6705600" cy="831850"/>
          </a:xfrm>
        </p:spPr>
        <p:txBody>
          <a:bodyPr/>
          <a:lstStyle/>
          <a:p>
            <a:r>
              <a:rPr lang="en-US" dirty="0"/>
              <a:t>Effective Teamwork</a:t>
            </a:r>
          </a:p>
        </p:txBody>
      </p:sp>
      <p:pic>
        <p:nvPicPr>
          <p:cNvPr id="20482" name="Picture 2" descr="C:\Documents and Settings\Administrator\Local Settings\Temporary Internet Files\Content.IE5\HRZMIOIY\MPj04332070000[1].jpg"/>
          <p:cNvPicPr>
            <a:picLocks noChangeAspect="1" noChangeArrowheads="1"/>
          </p:cNvPicPr>
          <p:nvPr/>
        </p:nvPicPr>
        <p:blipFill>
          <a:blip r:embed="rId3" cstate="print"/>
          <a:srcRect/>
          <a:stretch>
            <a:fillRect/>
          </a:stretch>
        </p:blipFill>
        <p:spPr bwMode="auto">
          <a:xfrm>
            <a:off x="6629400" y="2209800"/>
            <a:ext cx="2362200" cy="2362200"/>
          </a:xfrm>
          <a:prstGeom prst="rect">
            <a:avLst/>
          </a:prstGeom>
          <a:noFill/>
        </p:spPr>
      </p:pic>
      <p:sp>
        <p:nvSpPr>
          <p:cNvPr id="6" name="Slide Number Placeholder 5"/>
          <p:cNvSpPr>
            <a:spLocks noGrp="1"/>
          </p:cNvSpPr>
          <p:nvPr>
            <p:ph type="sldNum" sz="quarter" idx="12"/>
          </p:nvPr>
        </p:nvSpPr>
        <p:spPr/>
        <p:txBody>
          <a:bodyPr/>
          <a:lstStyle/>
          <a:p>
            <a:fld id="{5AF01080-C2B7-4AF9-8AB9-6C3B2D01B574}" type="slidenum">
              <a:rPr lang="en-US" smtClean="0"/>
              <a:pPr/>
              <a:t>9</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4018">
                                            <p:txEl>
                                              <p:pRg st="0" end="0"/>
                                            </p:txEl>
                                          </p:spTgt>
                                        </p:tgtEl>
                                        <p:attrNameLst>
                                          <p:attrName>style.visibility</p:attrName>
                                        </p:attrNameLst>
                                      </p:cBhvr>
                                      <p:to>
                                        <p:strVal val="visible"/>
                                      </p:to>
                                    </p:set>
                                    <p:animEffect transition="in" filter="barn(inVertical)">
                                      <p:cBhvr>
                                        <p:cTn id="7" dur="500"/>
                                        <p:tgtEl>
                                          <p:spTgt spid="214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4018">
                                            <p:txEl>
                                              <p:pRg st="1" end="1"/>
                                            </p:txEl>
                                          </p:spTgt>
                                        </p:tgtEl>
                                        <p:attrNameLst>
                                          <p:attrName>style.visibility</p:attrName>
                                        </p:attrNameLst>
                                      </p:cBhvr>
                                      <p:to>
                                        <p:strVal val="visible"/>
                                      </p:to>
                                    </p:set>
                                    <p:animEffect transition="in" filter="barn(inVertical)">
                                      <p:cBhvr>
                                        <p:cTn id="12" dur="500"/>
                                        <p:tgtEl>
                                          <p:spTgt spid="214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4018">
                                            <p:txEl>
                                              <p:pRg st="2" end="2"/>
                                            </p:txEl>
                                          </p:spTgt>
                                        </p:tgtEl>
                                        <p:attrNameLst>
                                          <p:attrName>style.visibility</p:attrName>
                                        </p:attrNameLst>
                                      </p:cBhvr>
                                      <p:to>
                                        <p:strVal val="visible"/>
                                      </p:to>
                                    </p:set>
                                    <p:animEffect transition="in" filter="barn(inVertical)">
                                      <p:cBhvr>
                                        <p:cTn id="17" dur="500"/>
                                        <p:tgtEl>
                                          <p:spTgt spid="2140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4018">
                                            <p:txEl>
                                              <p:pRg st="3" end="3"/>
                                            </p:txEl>
                                          </p:spTgt>
                                        </p:tgtEl>
                                        <p:attrNameLst>
                                          <p:attrName>style.visibility</p:attrName>
                                        </p:attrNameLst>
                                      </p:cBhvr>
                                      <p:to>
                                        <p:strVal val="visible"/>
                                      </p:to>
                                    </p:set>
                                    <p:animEffect transition="in" filter="barn(inVertical)">
                                      <p:cBhvr>
                                        <p:cTn id="22" dur="500"/>
                                        <p:tgtEl>
                                          <p:spTgt spid="2140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14018">
                                            <p:txEl>
                                              <p:pRg st="4" end="4"/>
                                            </p:txEl>
                                          </p:spTgt>
                                        </p:tgtEl>
                                        <p:attrNameLst>
                                          <p:attrName>style.visibility</p:attrName>
                                        </p:attrNameLst>
                                      </p:cBhvr>
                                      <p:to>
                                        <p:strVal val="visible"/>
                                      </p:to>
                                    </p:set>
                                    <p:animEffect transition="in" filter="barn(inVertical)">
                                      <p:cBhvr>
                                        <p:cTn id="27" dur="500"/>
                                        <p:tgtEl>
                                          <p:spTgt spid="2140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4018">
                                            <p:txEl>
                                              <p:pRg st="5" end="5"/>
                                            </p:txEl>
                                          </p:spTgt>
                                        </p:tgtEl>
                                        <p:attrNameLst>
                                          <p:attrName>style.visibility</p:attrName>
                                        </p:attrNameLst>
                                      </p:cBhvr>
                                      <p:to>
                                        <p:strVal val="visible"/>
                                      </p:to>
                                    </p:set>
                                    <p:animEffect transition="in" filter="barn(inVertical)">
                                      <p:cBhvr>
                                        <p:cTn id="32" dur="500"/>
                                        <p:tgtEl>
                                          <p:spTgt spid="2140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amwork puzzle design template">
  <a:themeElements>
    <a:clrScheme name="Default Design 1">
      <a:dk1>
        <a:srgbClr val="003366"/>
      </a:dk1>
      <a:lt1>
        <a:srgbClr val="0099CC"/>
      </a:lt1>
      <a:dk2>
        <a:srgbClr val="003366"/>
      </a:dk2>
      <a:lt2>
        <a:srgbClr val="003366"/>
      </a:lt2>
      <a:accent1>
        <a:srgbClr val="DAE7EE"/>
      </a:accent1>
      <a:accent2>
        <a:srgbClr val="9ED2F6"/>
      </a:accent2>
      <a:accent3>
        <a:srgbClr val="AACAE2"/>
      </a:accent3>
      <a:accent4>
        <a:srgbClr val="002A56"/>
      </a:accent4>
      <a:accent5>
        <a:srgbClr val="EAF1F5"/>
      </a:accent5>
      <a:accent6>
        <a:srgbClr val="8FBEDF"/>
      </a:accent6>
      <a:hlink>
        <a:srgbClr val="D1B681"/>
      </a:hlink>
      <a:folHlink>
        <a:srgbClr val="B2C45A"/>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3366"/>
        </a:dk1>
        <a:lt1>
          <a:srgbClr val="0099CC"/>
        </a:lt1>
        <a:dk2>
          <a:srgbClr val="003366"/>
        </a:dk2>
        <a:lt2>
          <a:srgbClr val="003366"/>
        </a:lt2>
        <a:accent1>
          <a:srgbClr val="DAE7EE"/>
        </a:accent1>
        <a:accent2>
          <a:srgbClr val="9ED2F6"/>
        </a:accent2>
        <a:accent3>
          <a:srgbClr val="AACAE2"/>
        </a:accent3>
        <a:accent4>
          <a:srgbClr val="002A56"/>
        </a:accent4>
        <a:accent5>
          <a:srgbClr val="EAF1F5"/>
        </a:accent5>
        <a:accent6>
          <a:srgbClr val="8FBEDF"/>
        </a:accent6>
        <a:hlink>
          <a:srgbClr val="D1B681"/>
        </a:hlink>
        <a:folHlink>
          <a:srgbClr val="B2C45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 puzzle design template</Template>
  <TotalTime>1010</TotalTime>
  <Words>2523</Words>
  <Application>Microsoft Office PowerPoint</Application>
  <PresentationFormat>On-screen Show (4:3)</PresentationFormat>
  <Paragraphs>345</Paragraphs>
  <Slides>44</Slides>
  <Notes>20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9" baseType="lpstr">
      <vt:lpstr>Arial</vt:lpstr>
      <vt:lpstr>Arial Narrow</vt:lpstr>
      <vt:lpstr>Calibri</vt:lpstr>
      <vt:lpstr>Comic Sans MS</vt:lpstr>
      <vt:lpstr>Elephant</vt:lpstr>
      <vt:lpstr>Forte</vt:lpstr>
      <vt:lpstr>Hobo Std</vt:lpstr>
      <vt:lpstr>Myriad Pro Cond</vt:lpstr>
      <vt:lpstr>Showcard Gothic</vt:lpstr>
      <vt:lpstr>Tahoma</vt:lpstr>
      <vt:lpstr>Tekton Pro</vt:lpstr>
      <vt:lpstr>Times New Roman</vt:lpstr>
      <vt:lpstr>Wingdings</vt:lpstr>
      <vt:lpstr>Teamwork puzzle design template</vt:lpstr>
      <vt:lpstr>Photo Editor Photo</vt:lpstr>
      <vt:lpstr> Facilitators: Dr Priyanka Mishra Dr Lalit Prasad</vt:lpstr>
      <vt:lpstr>PowerPoint Presentation</vt:lpstr>
      <vt:lpstr>Learning Objectives</vt:lpstr>
      <vt:lpstr>Today’s Agenda</vt:lpstr>
      <vt:lpstr>PowerPoint Presentation</vt:lpstr>
      <vt:lpstr>PowerPoint Presentation</vt:lpstr>
      <vt:lpstr>  What is Teamwork &amp; Team    Building? </vt:lpstr>
      <vt:lpstr>Developing an Effective Team</vt:lpstr>
      <vt:lpstr>Effective Teamwork</vt:lpstr>
      <vt:lpstr>Effective Teamwork</vt:lpstr>
      <vt:lpstr>Golden Rule</vt:lpstr>
      <vt:lpstr>Platinum Rule</vt:lpstr>
      <vt:lpstr>PowerPoint Presentation</vt:lpstr>
      <vt:lpstr>PowerPoint Presentation</vt:lpstr>
      <vt:lpstr>Activity1: Puzzle Game</vt:lpstr>
      <vt:lpstr>   Stages in Team Building</vt:lpstr>
      <vt:lpstr>Team Evolution</vt:lpstr>
      <vt:lpstr>Stage 1:  FORMING</vt:lpstr>
      <vt:lpstr>Stage 2:  STORMING</vt:lpstr>
      <vt:lpstr>Storming Diagnosis </vt:lpstr>
      <vt:lpstr>Stage 3:  NORMING</vt:lpstr>
      <vt:lpstr>Stage 4:  PERFORMING</vt:lpstr>
      <vt:lpstr>PowerPoint Presentation</vt:lpstr>
      <vt:lpstr>Team Roles - Leader</vt:lpstr>
      <vt:lpstr>Other Team Roles – Members Can Formally  or Informally Take on These Roles</vt:lpstr>
      <vt:lpstr>Activity 3  Listen Up </vt:lpstr>
      <vt:lpstr>From Individuals      A Group Forms</vt:lpstr>
      <vt:lpstr>Relevance to Teams (E/I)</vt:lpstr>
      <vt:lpstr>Relevance to Teams (N/S)</vt:lpstr>
      <vt:lpstr>Relevance to Teams (T/F)</vt:lpstr>
      <vt:lpstr>Relevance to Teams (J/P)</vt:lpstr>
      <vt:lpstr>What Type are You?</vt:lpstr>
      <vt:lpstr>Understanding Conflict</vt:lpstr>
      <vt:lpstr>Resolving Conflict</vt:lpstr>
      <vt:lpstr>Overcoming Resistance</vt:lpstr>
      <vt:lpstr>Recipe for Successful Team</vt:lpstr>
      <vt:lpstr>Recipe for Successful Team</vt:lpstr>
      <vt:lpstr>Activity 5 Dumb Charades </vt:lpstr>
      <vt:lpstr>The Results of Team Work</vt:lpstr>
      <vt:lpstr>Every Team Member Can Help!</vt:lpstr>
      <vt:lpstr>PowerPoint Presentation</vt:lpstr>
      <vt:lpstr>Everyone Has to Hang in There!</vt:lpstr>
      <vt:lpstr>PowerPoint Presentation</vt:lpstr>
      <vt:lpstr>Enjoy your Game!  </vt:lpstr>
    </vt:vector>
  </TitlesOfParts>
  <Company>IUP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ECOBIT</dc:creator>
  <cp:lastModifiedBy>soubhagya panda</cp:lastModifiedBy>
  <cp:revision>96</cp:revision>
  <dcterms:created xsi:type="dcterms:W3CDTF">2009-05-07T14:57:31Z</dcterms:created>
  <dcterms:modified xsi:type="dcterms:W3CDTF">2019-06-24T18:34:10Z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TC011408331033</vt:lpwstr>
  </property>
</Properties>
</file>